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6" roundtripDataSignature="AMtx7mipWiFeEWqR2akitEd1pc5HMsXy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slide presentation, you'll be introduced to hydraulics and how to utilize them in the design and building of your </a:t>
            </a:r>
            <a:r>
              <a:rPr lang="en-US"/>
              <a:t>Super Lift</a:t>
            </a:r>
            <a:r>
              <a:rPr lang="en-US" sz="1200">
                <a:solidFill>
                  <a:schemeClr val="dk1"/>
                </a:solidFill>
                <a:latin typeface="Calibri"/>
                <a:ea typeface="Calibri"/>
                <a:cs typeface="Calibri"/>
                <a:sym typeface="Calibri"/>
              </a:rPr>
              <a:t> Challenge.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Connecting two syringes end to end, you will find that as you push water out of one, you force it into the other.  </a:t>
            </a:r>
            <a:endParaRPr>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If we use syringes of the same volume, like the ones in your kit, you will get equal movement on each side.</a:t>
            </a:r>
            <a:endParaRPr sz="12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lang="en-US"/>
              <a:t>However, if you were to cap the tip of your syringes with clear surgical tubing and attach another syringe on the other end, you could use the fluid pressure inside to lift the load. How much of a load you can lift is dependent on how much pressure is exerted by your finger on one end of the system.</a:t>
            </a:r>
            <a:endParaRPr>
              <a:latin typeface="Arial"/>
              <a:ea typeface="Arial"/>
              <a:cs typeface="Arial"/>
              <a:sym typeface="Arial"/>
            </a:endParaRPr>
          </a:p>
          <a:p>
            <a:pPr indent="0" lvl="0" marL="0" rtl="0" algn="l">
              <a:spcBef>
                <a:spcPts val="0"/>
              </a:spcBef>
              <a:spcAft>
                <a:spcPts val="0"/>
              </a:spcAft>
              <a:buNone/>
            </a:pPr>
            <a:r>
              <a:t/>
            </a:r>
            <a:endParaRPr/>
          </a:p>
        </p:txBody>
      </p:sp>
      <p:sp>
        <p:nvSpPr>
          <p:cNvPr id="198" name="Google Shape;19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These hydraulic devices can then be attached to your </a:t>
            </a:r>
            <a:r>
              <a:rPr lang="en-US"/>
              <a:t>Super-Lift</a:t>
            </a:r>
            <a:r>
              <a:rPr lang="en-US" sz="1200">
                <a:solidFill>
                  <a:schemeClr val="dk1"/>
                </a:solidFill>
                <a:latin typeface="Calibri"/>
                <a:ea typeface="Calibri"/>
                <a:cs typeface="Calibri"/>
                <a:sym typeface="Calibri"/>
              </a:rPr>
              <a:t> to create a pull, a push, or a lift.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7" name="Google Shape;21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is important to be mindful of how much effort force you apply into this hydraulic system. If you apply too much effort force, you run the risk of popping off one of the surgical tubings attached to the syringes. But don't worry. The hydraulic fluid used is water and it's easy to clean up and replace.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6" name="Google Shape;24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 are many configurations you could use when attaching your hydraulic system to your </a:t>
            </a:r>
            <a:r>
              <a:rPr lang="en-US"/>
              <a:t>Super-Lift</a:t>
            </a:r>
            <a:r>
              <a:rPr lang="en-US" sz="1200">
                <a:solidFill>
                  <a:schemeClr val="dk1"/>
                </a:solidFill>
                <a:latin typeface="Calibri"/>
                <a:ea typeface="Calibri"/>
                <a:cs typeface="Calibri"/>
                <a:sym typeface="Calibri"/>
              </a:rPr>
              <a:t>. Let's take a look at some of those ways right now.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55" name="Google Shape;25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an example of the hydraulics being used in a pulling fashion in this first class lever to lift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2" name="Google Shape;26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example, two hydraulic systems are being used to push the load up off the platform. By using two hydraulics here, you're effectively doubling the amount of force being applied to the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9" name="Google Shape;27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While this system offers little mechanical advantage, the force applied by the hydraulic system here is applied over a greater distance offering greater lift of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6" name="Google Shape;30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hydraulics that you incorporate into your </a:t>
            </a:r>
            <a:r>
              <a:rPr lang="en-US"/>
              <a:t>Super-Lift</a:t>
            </a:r>
            <a:r>
              <a:rPr lang="en-US" sz="1200">
                <a:solidFill>
                  <a:schemeClr val="dk1"/>
                </a:solidFill>
                <a:latin typeface="Calibri"/>
                <a:ea typeface="Calibri"/>
                <a:cs typeface="Calibri"/>
                <a:sym typeface="Calibri"/>
              </a:rPr>
              <a:t> design will take the effort force from your fingers and magnify it through your complex machine to lift the load off of the surface of the platform.</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7" name="Google Shape;32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Various designs within your </a:t>
            </a:r>
            <a:r>
              <a:rPr lang="en-US"/>
              <a:t>Super-Lift</a:t>
            </a:r>
            <a:r>
              <a:rPr lang="en-US" sz="1200">
                <a:solidFill>
                  <a:schemeClr val="dk1"/>
                </a:solidFill>
                <a:latin typeface="Calibri"/>
                <a:ea typeface="Calibri"/>
                <a:cs typeface="Calibri"/>
                <a:sym typeface="Calibri"/>
              </a:rPr>
              <a:t> can take the force applied by the hydraulics and change its direction.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54" name="Google Shape;35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Various other design features of your </a:t>
            </a:r>
            <a:r>
              <a:rPr lang="en-US"/>
              <a:t>Super-Lift</a:t>
            </a:r>
            <a:r>
              <a:rPr lang="en-US" sz="1200">
                <a:solidFill>
                  <a:schemeClr val="dk1"/>
                </a:solidFill>
                <a:latin typeface="Calibri"/>
                <a:ea typeface="Calibri"/>
                <a:cs typeface="Calibri"/>
                <a:sym typeface="Calibri"/>
              </a:rPr>
              <a:t> can take the force applied by the hydraulics and change the distance over which that force is applied.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79" name="Google Shape;3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Hydraulics are devices that utilize fluid pressure to create forces to move objects. Devices that use fluids to transmit pressure from one point to another are called hydraulic devices.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Getting air into your hydraulic system could be problematic. As we mentioned before, gas is much more compressible than liquids making it an ineffective transmitter of force throughout the closed system.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1" name="Google Shape;40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compressibility of the gas will reduce the effective transfer of force throughout your hydraulic device making it less effective.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17" name="Google Shape;4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evidenced here, it is always better to use your hydraulic system to push rather than to pull loads. By pulling loads, you could potentially run the risk of creating vacuums within the system causing the hydraulic device to become less effective.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35" name="Google Shape;43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slides that follow, notice the numerous ways in which the hydraulic devices have been incorporated into the </a:t>
            </a:r>
            <a:r>
              <a:rPr lang="en-US"/>
              <a:t>Super-Lift</a:t>
            </a:r>
            <a:r>
              <a:rPr lang="en-US" sz="1200">
                <a:solidFill>
                  <a:schemeClr val="dk1"/>
                </a:solidFill>
                <a:latin typeface="Calibri"/>
                <a:ea typeface="Calibri"/>
                <a:cs typeface="Calibri"/>
                <a:sym typeface="Calibri"/>
              </a:rPr>
              <a:t> designs. Identify the designs that you think best give mechanical advantage and control in the lift of the load off of the platforms.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50" name="Google Shape;45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Hydraulic devices use liquids because they cannot be compressed or squeezed. This property allows liquids to transmit pressure more effectively than gases which can be compressed a great deal.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Success in the </a:t>
            </a:r>
            <a:r>
              <a:rPr lang="en-US"/>
              <a:t>Super-Lift</a:t>
            </a:r>
            <a:r>
              <a:rPr lang="en-US" sz="1200">
                <a:solidFill>
                  <a:schemeClr val="dk1"/>
                </a:solidFill>
                <a:latin typeface="Calibri"/>
                <a:ea typeface="Calibri"/>
                <a:cs typeface="Calibri"/>
                <a:sym typeface="Calibri"/>
              </a:rPr>
              <a:t> challenge is really going to be dictated in how creative you are in the use of the pistons and cylinders in your overall design. Remember, it's not just about the hydraulic devices but how well the hydraulic devices are utilized and distribute force to the simple machines throughout the entire design.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08" name="Google Shape;50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change in pressure can be utilized and harnessed to push, to pull, or to exert a force on any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great example of a hydraulic device that is used everyday are the brakes in your car. When a driver depresses the brake pedal in a car, they're exerting pressure on a cylinder of liquid placed right underneath that brake pedal. That liquid pressure is then exerted equally to all the brake pads on all four wheels of the car, bringing the car to a stop. This is a great example of how the pressure from the driver's foot is magnified by this hydraulic device in such a way that it brings a car to a complete stop.</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4" name="Google Shape;13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your</a:t>
            </a:r>
            <a:r>
              <a:rPr lang="en-US"/>
              <a:t> Super-Lift</a:t>
            </a:r>
            <a:r>
              <a:rPr lang="en-US" sz="1200">
                <a:solidFill>
                  <a:schemeClr val="dk1"/>
                </a:solidFill>
                <a:latin typeface="Calibri"/>
                <a:ea typeface="Calibri"/>
                <a:cs typeface="Calibri"/>
                <a:sym typeface="Calibri"/>
              </a:rPr>
              <a:t>, you'll be utilizing standard medical syringes that will magnify the effort force supplied by your fingers into the </a:t>
            </a:r>
            <a:r>
              <a:rPr lang="en-US"/>
              <a:t>Super-Lift</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One of the cheapest and easiest hydraulic fluids to use is water or H2O. This is a hydraulic fluid that you'll be using in your hydraulic device.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0" name="Google Shape;15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can fill your medical syringes in a variety of ways but one of the easiest ways to do this is to place the tip of it into a container of water and pull back on the plunger.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64" name="Google Shape;16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Once your syringe is filled, if you add effort force to the plunger, you can push the water back out of the same tip that it was pulled in through.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9" name="Google Shape;17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0"/>
          <p:cNvSpPr/>
          <p:nvPr>
            <p:ph idx="2" type="pic"/>
          </p:nvPr>
        </p:nvSpPr>
        <p:spPr>
          <a:xfrm>
            <a:off x="5183188" y="987425"/>
            <a:ext cx="6172200" cy="4873625"/>
          </a:xfrm>
          <a:prstGeom prst="rect">
            <a:avLst/>
          </a:prstGeom>
          <a:noFill/>
          <a:ln>
            <a:noFill/>
          </a:ln>
        </p:spPr>
      </p:sp>
      <p:sp>
        <p:nvSpPr>
          <p:cNvPr id="68" name="Google Shape;6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jpg"/><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 Id="rId4" Type="http://schemas.openxmlformats.org/officeDocument/2006/relationships/image" Target="../media/image8.gif"/><Relationship Id="rId5"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8.gif"/><Relationship Id="rId5"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12.gif"/><Relationship Id="rId5"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jpg"/><Relationship Id="rId4" Type="http://schemas.openxmlformats.org/officeDocument/2006/relationships/image" Target="../media/image12.gif"/><Relationship Id="rId5"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0.jpg"/><Relationship Id="rId4" Type="http://schemas.openxmlformats.org/officeDocument/2006/relationships/image" Target="../media/image29.jpg"/><Relationship Id="rId5" Type="http://schemas.openxmlformats.org/officeDocument/2006/relationships/image" Target="../media/image26.jpg"/><Relationship Id="rId6"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0.jpg"/><Relationship Id="rId4" Type="http://schemas.openxmlformats.org/officeDocument/2006/relationships/image" Target="../media/image28.jpg"/><Relationship Id="rId5" Type="http://schemas.openxmlformats.org/officeDocument/2006/relationships/image" Target="../media/image27.jpg"/><Relationship Id="rId6"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0.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0.jpg"/><Relationship Id="rId4" Type="http://schemas.openxmlformats.org/officeDocument/2006/relationships/image" Target="../media/image38.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44.jpg"/><Relationship Id="rId5" Type="http://schemas.openxmlformats.org/officeDocument/2006/relationships/image" Target="../media/image46.jpg"/><Relationship Id="rId6"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0.jpg"/><Relationship Id="rId4" Type="http://schemas.openxmlformats.org/officeDocument/2006/relationships/image" Target="../media/image49.jpg"/><Relationship Id="rId5" Type="http://schemas.openxmlformats.org/officeDocument/2006/relationships/image" Target="../media/image45.jpg"/><Relationship Id="rId6" Type="http://schemas.openxmlformats.org/officeDocument/2006/relationships/image" Target="../media/image47.jpg"/><Relationship Id="rId7"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video game with a submari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51" y="316125"/>
            <a:ext cx="12192000" cy="523200"/>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a:t>
            </a:r>
            <a:r>
              <a:rPr lang="en-US" sz="2800">
                <a:solidFill>
                  <a:schemeClr val="lt1"/>
                </a:solidFill>
                <a:latin typeface="Calibri"/>
                <a:ea typeface="Calibri"/>
                <a:cs typeface="Calibri"/>
                <a:sym typeface="Calibri"/>
              </a:rPr>
              <a:t>S</a:t>
            </a:r>
            <a:r>
              <a:rPr b="0" i="0" lang="en-US" sz="2800" u="none" cap="none" strike="noStrike">
                <a:solidFill>
                  <a:schemeClr val="lt1"/>
                </a:solidFill>
                <a:latin typeface="Calibri"/>
                <a:ea typeface="Calibri"/>
                <a:cs typeface="Calibri"/>
                <a:sym typeface="Calibri"/>
              </a:rPr>
              <a:t>imple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echanical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achines in the </a:t>
            </a:r>
            <a:r>
              <a:rPr lang="en-US" sz="2800">
                <a:solidFill>
                  <a:srgbClr val="FEE599"/>
                </a:solidFill>
                <a:latin typeface="Calibri"/>
                <a:ea typeface="Calibri"/>
                <a:cs typeface="Calibri"/>
                <a:sym typeface="Calibri"/>
              </a:rPr>
              <a:t>Super Lift</a:t>
            </a:r>
            <a:r>
              <a:rPr b="0" i="0" lang="en-US" sz="2800" u="none" cap="none" strike="noStrike">
                <a:solidFill>
                  <a:srgbClr val="FEE599"/>
                </a:solidFill>
                <a:latin typeface="Calibri"/>
                <a:ea typeface="Calibri"/>
                <a:cs typeface="Calibri"/>
                <a:sym typeface="Calibri"/>
              </a:rPr>
              <a: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0" y="1980325"/>
            <a:ext cx="121017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lt1"/>
                </a:solidFill>
                <a:latin typeface="Calibri"/>
                <a:ea typeface="Calibri"/>
                <a:cs typeface="Calibri"/>
                <a:sym typeface="Calibri"/>
              </a:rPr>
              <a:t>Hydraulics</a:t>
            </a:r>
            <a:endParaRPr b="1" sz="66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white rectangular frame with a yellow border&#10;&#10;Description automatically generated" id="200" name="Google Shape;200;p10"/>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01" name="Google Shape;201;p10"/>
          <p:cNvGrpSpPr/>
          <p:nvPr/>
        </p:nvGrpSpPr>
        <p:grpSpPr>
          <a:xfrm>
            <a:off x="3651067" y="4969615"/>
            <a:ext cx="1791115" cy="779310"/>
            <a:chOff x="1020932" y="5008931"/>
            <a:chExt cx="1791115" cy="779310"/>
          </a:xfrm>
        </p:grpSpPr>
        <p:sp>
          <p:nvSpPr>
            <p:cNvPr id="202" name="Google Shape;202;p10"/>
            <p:cNvSpPr/>
            <p:nvPr/>
          </p:nvSpPr>
          <p:spPr>
            <a:xfrm>
              <a:off x="1020932" y="5161252"/>
              <a:ext cx="1553592" cy="626989"/>
            </a:xfrm>
            <a:prstGeom prst="rect">
              <a:avLst/>
            </a:prstGeom>
            <a:solidFill>
              <a:schemeClr val="accent1"/>
            </a:solidFill>
            <a:ln cap="flat" cmpd="sng" w="381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0"/>
            <p:cNvSpPr/>
            <p:nvPr/>
          </p:nvSpPr>
          <p:spPr>
            <a:xfrm>
              <a:off x="1187434" y="5008931"/>
              <a:ext cx="1624613" cy="639193"/>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4" name="Google Shape;204;p10"/>
          <p:cNvSpPr/>
          <p:nvPr/>
        </p:nvSpPr>
        <p:spPr>
          <a:xfrm>
            <a:off x="4499102" y="5322911"/>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05" name="Google Shape;205;p10"/>
          <p:cNvSpPr/>
          <p:nvPr/>
        </p:nvSpPr>
        <p:spPr>
          <a:xfrm rot="-5400000">
            <a:off x="2289132" y="3535843"/>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06" name="Google Shape;206;p10"/>
          <p:cNvSpPr/>
          <p:nvPr/>
        </p:nvSpPr>
        <p:spPr>
          <a:xfrm rot="-5400000">
            <a:off x="2911714" y="4123137"/>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0"/>
          <p:cNvSpPr/>
          <p:nvPr/>
        </p:nvSpPr>
        <p:spPr>
          <a:xfrm rot="-5400000">
            <a:off x="2362314" y="2031235"/>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10"/>
          <p:cNvSpPr/>
          <p:nvPr/>
        </p:nvSpPr>
        <p:spPr>
          <a:xfrm>
            <a:off x="4546625" y="5355841"/>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10"/>
          <p:cNvSpPr/>
          <p:nvPr/>
        </p:nvSpPr>
        <p:spPr>
          <a:xfrm>
            <a:off x="6158307" y="5355841"/>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0"/>
          <p:cNvSpPr/>
          <p:nvPr/>
        </p:nvSpPr>
        <p:spPr>
          <a:xfrm>
            <a:off x="2915188" y="339339"/>
            <a:ext cx="1704513" cy="65081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pic>
        <p:nvPicPr>
          <p:cNvPr descr="http://www.ottawamagazine.com/wp-content/uploads/2012/05/Finger-pointing-icon.png" id="211" name="Google Shape;211;p10"/>
          <p:cNvPicPr preferRelativeResize="0"/>
          <p:nvPr/>
        </p:nvPicPr>
        <p:blipFill rotWithShape="1">
          <a:blip r:embed="rId4">
            <a:alphaModFix/>
          </a:blip>
          <a:srcRect b="20683" l="0" r="0" t="19093"/>
          <a:stretch/>
        </p:blipFill>
        <p:spPr>
          <a:xfrm flipH="1">
            <a:off x="8950952" y="5090884"/>
            <a:ext cx="2050744" cy="1268856"/>
          </a:xfrm>
          <a:prstGeom prst="rect">
            <a:avLst/>
          </a:prstGeom>
          <a:noFill/>
          <a:ln>
            <a:noFill/>
          </a:ln>
        </p:spPr>
      </p:pic>
      <p:sp>
        <p:nvSpPr>
          <p:cNvPr id="212" name="Google Shape;212;p10"/>
          <p:cNvSpPr txBox="1"/>
          <p:nvPr/>
        </p:nvSpPr>
        <p:spPr>
          <a:xfrm>
            <a:off x="4564407" y="913314"/>
            <a:ext cx="73971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Connecting two syringes end to end, you will find</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that as you push water out of one, you force it into</a:t>
            </a:r>
            <a:r>
              <a:rPr lang="en-US"/>
              <a:t> </a:t>
            </a:r>
            <a:r>
              <a:rPr lang="en-US" sz="2400">
                <a:solidFill>
                  <a:schemeClr val="dk1"/>
                </a:solidFill>
                <a:latin typeface="Comic Sans MS"/>
                <a:ea typeface="Comic Sans MS"/>
                <a:cs typeface="Comic Sans MS"/>
                <a:sym typeface="Comic Sans MS"/>
              </a:rPr>
              <a:t>the other.  </a:t>
            </a:r>
            <a:endParaRPr/>
          </a:p>
          <a:p>
            <a:pPr indent="0" lvl="0" marL="0" marR="0" rtl="0" algn="l">
              <a:spcBef>
                <a:spcPts val="0"/>
              </a:spcBef>
              <a:spcAft>
                <a:spcPts val="0"/>
              </a:spcAft>
              <a:buNone/>
            </a:pPr>
            <a:r>
              <a:t/>
            </a:r>
            <a:endParaRPr sz="24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If we use syringes of the same volume, like the</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ones in your kit, you will get equal movement on</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each side.</a:t>
            </a:r>
            <a:endParaRPr/>
          </a:p>
        </p:txBody>
      </p:sp>
      <p:sp>
        <p:nvSpPr>
          <p:cNvPr id="213" name="Google Shape;213;p10"/>
          <p:cNvSpPr txBox="1"/>
          <p:nvPr/>
        </p:nvSpPr>
        <p:spPr>
          <a:xfrm>
            <a:off x="4564407" y="4048539"/>
            <a:ext cx="71968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You can also pull the syringe and suck the water from the other connected syringe.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A cartoon character on a white board&#10;&#10;Description automatically generated" id="219" name="Google Shape;219;p11"/>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20" name="Google Shape;220;p11"/>
          <p:cNvGrpSpPr/>
          <p:nvPr/>
        </p:nvGrpSpPr>
        <p:grpSpPr>
          <a:xfrm>
            <a:off x="2134378" y="1358283"/>
            <a:ext cx="1360266" cy="4048217"/>
            <a:chOff x="2574523" y="727969"/>
            <a:chExt cx="1704513" cy="4983572"/>
          </a:xfrm>
        </p:grpSpPr>
        <p:sp>
          <p:nvSpPr>
            <p:cNvPr id="221" name="Google Shape;221;p11"/>
            <p:cNvSpPr/>
            <p:nvPr/>
          </p:nvSpPr>
          <p:spPr>
            <a:xfrm rot="-5400000">
              <a:off x="1948467" y="3924473"/>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22" name="Google Shape;222;p11"/>
            <p:cNvSpPr/>
            <p:nvPr/>
          </p:nvSpPr>
          <p:spPr>
            <a:xfrm rot="-5400000">
              <a:off x="2571049" y="4511767"/>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1"/>
            <p:cNvSpPr/>
            <p:nvPr/>
          </p:nvSpPr>
          <p:spPr>
            <a:xfrm rot="-5400000">
              <a:off x="2021649" y="2419865"/>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11"/>
            <p:cNvSpPr/>
            <p:nvPr/>
          </p:nvSpPr>
          <p:spPr>
            <a:xfrm>
              <a:off x="2574523" y="727969"/>
              <a:ext cx="1704513" cy="65081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grpSp>
      <p:sp>
        <p:nvSpPr>
          <p:cNvPr id="225" name="Google Shape;225;p11"/>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26" name="Google Shape;226;p11"/>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1"/>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11"/>
          <p:cNvSpPr/>
          <p:nvPr/>
        </p:nvSpPr>
        <p:spPr>
          <a:xfrm>
            <a:off x="6736170" y="4472710"/>
            <a:ext cx="1360266" cy="868991"/>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sp>
        <p:nvSpPr>
          <p:cNvPr id="229" name="Google Shape;229;p11"/>
          <p:cNvSpPr/>
          <p:nvPr/>
        </p:nvSpPr>
        <p:spPr>
          <a:xfrm rot="5400000">
            <a:off x="279207" y="2218968"/>
            <a:ext cx="2307103" cy="585734"/>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30" name="Google Shape;230;p11"/>
          <p:cNvSpPr/>
          <p:nvPr/>
        </p:nvSpPr>
        <p:spPr>
          <a:xfrm rot="5400000">
            <a:off x="771509" y="1826966"/>
            <a:ext cx="1309189" cy="50142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1"/>
          <p:cNvSpPr/>
          <p:nvPr/>
        </p:nvSpPr>
        <p:spPr>
          <a:xfrm rot="5400000">
            <a:off x="334137" y="2850903"/>
            <a:ext cx="2197242" cy="496987"/>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1"/>
          <p:cNvSpPr/>
          <p:nvPr/>
        </p:nvSpPr>
        <p:spPr>
          <a:xfrm>
            <a:off x="745970" y="4204213"/>
            <a:ext cx="1360266" cy="52866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sp>
        <p:nvSpPr>
          <p:cNvPr id="233" name="Google Shape;233;p11"/>
          <p:cNvSpPr/>
          <p:nvPr/>
        </p:nvSpPr>
        <p:spPr>
          <a:xfrm rot="10800000">
            <a:off x="3127545" y="193663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1"/>
          <p:cNvSpPr/>
          <p:nvPr/>
        </p:nvSpPr>
        <p:spPr>
          <a:xfrm rot="10800000">
            <a:off x="2163920" y="193663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1"/>
          <p:cNvSpPr/>
          <p:nvPr/>
        </p:nvSpPr>
        <p:spPr>
          <a:xfrm rot="10800000">
            <a:off x="1804395" y="4732878"/>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1"/>
          <p:cNvSpPr/>
          <p:nvPr/>
        </p:nvSpPr>
        <p:spPr>
          <a:xfrm rot="10800000">
            <a:off x="848482" y="4745955"/>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1"/>
          <p:cNvSpPr/>
          <p:nvPr/>
        </p:nvSpPr>
        <p:spPr>
          <a:xfrm rot="-5400000">
            <a:off x="6245087" y="434850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1"/>
          <p:cNvSpPr txBox="1"/>
          <p:nvPr/>
        </p:nvSpPr>
        <p:spPr>
          <a:xfrm>
            <a:off x="5545028" y="4406143"/>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Push</a:t>
            </a:r>
            <a:endParaRPr/>
          </a:p>
        </p:txBody>
      </p:sp>
      <p:sp>
        <p:nvSpPr>
          <p:cNvPr id="239" name="Google Shape;239;p11"/>
          <p:cNvSpPr txBox="1"/>
          <p:nvPr/>
        </p:nvSpPr>
        <p:spPr>
          <a:xfrm>
            <a:off x="3060910" y="2379006"/>
            <a:ext cx="482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Lift</a:t>
            </a:r>
            <a:endParaRPr/>
          </a:p>
        </p:txBody>
      </p:sp>
      <p:sp>
        <p:nvSpPr>
          <p:cNvPr id="240" name="Google Shape;240;p11"/>
          <p:cNvSpPr txBox="1"/>
          <p:nvPr/>
        </p:nvSpPr>
        <p:spPr>
          <a:xfrm>
            <a:off x="2052248" y="2369869"/>
            <a:ext cx="482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Lift</a:t>
            </a:r>
            <a:endParaRPr/>
          </a:p>
        </p:txBody>
      </p:sp>
      <p:sp>
        <p:nvSpPr>
          <p:cNvPr id="241" name="Google Shape;241;p11"/>
          <p:cNvSpPr txBox="1"/>
          <p:nvPr/>
        </p:nvSpPr>
        <p:spPr>
          <a:xfrm>
            <a:off x="1213158" y="4822209"/>
            <a:ext cx="530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Pull</a:t>
            </a:r>
            <a:endParaRPr/>
          </a:p>
        </p:txBody>
      </p:sp>
      <p:sp>
        <p:nvSpPr>
          <p:cNvPr id="242" name="Google Shape;242;p11"/>
          <p:cNvSpPr txBox="1"/>
          <p:nvPr/>
        </p:nvSpPr>
        <p:spPr>
          <a:xfrm>
            <a:off x="4380244" y="925158"/>
            <a:ext cx="47118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With this method we can Pull, Lift, Push or Drag a load or weight.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white rectangular frame with a yellow border&#10;&#10;Description automatically generated" id="248" name="Google Shape;24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9" name="Google Shape;249;p12"/>
          <p:cNvSpPr txBox="1"/>
          <p:nvPr/>
        </p:nvSpPr>
        <p:spPr>
          <a:xfrm>
            <a:off x="3492751" y="993203"/>
            <a:ext cx="78999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This is the system we use in our Super-Lift Challenge.</a:t>
            </a:r>
            <a:endParaRPr/>
          </a:p>
        </p:txBody>
      </p:sp>
      <p:sp>
        <p:nvSpPr>
          <p:cNvPr id="250" name="Google Shape;250;p12"/>
          <p:cNvSpPr txBox="1"/>
          <p:nvPr/>
        </p:nvSpPr>
        <p:spPr>
          <a:xfrm>
            <a:off x="7064127" y="4527872"/>
            <a:ext cx="4087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Notice the band or wrapped wire we use to keep the hose from popping off when we apply pressure. </a:t>
            </a:r>
            <a:endParaRPr/>
          </a:p>
        </p:txBody>
      </p:sp>
      <p:pic>
        <p:nvPicPr>
          <p:cNvPr descr="A close-up of a syringe&#10;&#10;Description automatically generated" id="251" name="Google Shape;251;p12"/>
          <p:cNvPicPr preferRelativeResize="0"/>
          <p:nvPr/>
        </p:nvPicPr>
        <p:blipFill rotWithShape="1">
          <a:blip r:embed="rId4">
            <a:alphaModFix/>
          </a:blip>
          <a:srcRect b="0" l="0" r="0" t="0"/>
          <a:stretch/>
        </p:blipFill>
        <p:spPr>
          <a:xfrm>
            <a:off x="3492751" y="1680722"/>
            <a:ext cx="4520593" cy="25428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A video game screen with a cartoon character in the ocean&#10;&#10;Description automatically generated" id="257" name="Google Shape;25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8" name="Google Shape;258;p13"/>
          <p:cNvSpPr txBox="1"/>
          <p:nvPr/>
        </p:nvSpPr>
        <p:spPr>
          <a:xfrm>
            <a:off x="3977119" y="580993"/>
            <a:ext cx="6411558"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alibri"/>
                <a:ea typeface="Calibri"/>
                <a:cs typeface="Calibri"/>
                <a:sym typeface="Calibri"/>
              </a:rPr>
              <a:t>Let’s see some ways we can connect a cylinder and piston to our machines.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A white rectangular frame with a yellow border&#10;&#10;Description automatically generated" id="264" name="Google Shape;264;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p14"/>
          <p:cNvSpPr/>
          <p:nvPr/>
        </p:nvSpPr>
        <p:spPr>
          <a:xfrm>
            <a:off x="5518845" y="5392762"/>
            <a:ext cx="958080" cy="736010"/>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6" name="Google Shape;266;p14"/>
          <p:cNvPicPr preferRelativeResize="0"/>
          <p:nvPr/>
        </p:nvPicPr>
        <p:blipFill rotWithShape="1">
          <a:blip r:embed="rId4">
            <a:alphaModFix/>
          </a:blip>
          <a:srcRect b="0" l="0" r="0" t="0"/>
          <a:stretch/>
        </p:blipFill>
        <p:spPr>
          <a:xfrm flipH="1">
            <a:off x="5760128" y="569215"/>
            <a:ext cx="404403" cy="5272357"/>
          </a:xfrm>
          <a:prstGeom prst="rect">
            <a:avLst/>
          </a:prstGeom>
          <a:noFill/>
          <a:ln>
            <a:noFill/>
          </a:ln>
        </p:spPr>
      </p:pic>
      <p:pic>
        <p:nvPicPr>
          <p:cNvPr id="267" name="Google Shape;267;p14"/>
          <p:cNvPicPr preferRelativeResize="0"/>
          <p:nvPr/>
        </p:nvPicPr>
        <p:blipFill rotWithShape="1">
          <a:blip r:embed="rId4">
            <a:alphaModFix/>
          </a:blip>
          <a:srcRect b="0" l="0" r="0" t="0"/>
          <a:stretch/>
        </p:blipFill>
        <p:spPr>
          <a:xfrm flipH="1" rot="3839752">
            <a:off x="4784393" y="-550062"/>
            <a:ext cx="407499" cy="5232298"/>
          </a:xfrm>
          <a:prstGeom prst="rect">
            <a:avLst/>
          </a:prstGeom>
          <a:noFill/>
          <a:ln>
            <a:noFill/>
          </a:ln>
        </p:spPr>
      </p:pic>
      <p:sp>
        <p:nvSpPr>
          <p:cNvPr id="268" name="Google Shape;268;p14"/>
          <p:cNvSpPr/>
          <p:nvPr/>
        </p:nvSpPr>
        <p:spPr>
          <a:xfrm>
            <a:off x="2490721" y="3447456"/>
            <a:ext cx="622204" cy="66768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69" name="Google Shape;269;p14"/>
          <p:cNvSpPr txBox="1"/>
          <p:nvPr/>
        </p:nvSpPr>
        <p:spPr>
          <a:xfrm>
            <a:off x="2109509" y="569215"/>
            <a:ext cx="2006832" cy="6785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Pull</a:t>
            </a:r>
            <a:endParaRPr/>
          </a:p>
        </p:txBody>
      </p:sp>
      <p:grpSp>
        <p:nvGrpSpPr>
          <p:cNvPr id="270" name="Google Shape;270;p14"/>
          <p:cNvGrpSpPr/>
          <p:nvPr/>
        </p:nvGrpSpPr>
        <p:grpSpPr>
          <a:xfrm>
            <a:off x="6033425" y="981543"/>
            <a:ext cx="1290347" cy="2762962"/>
            <a:chOff x="4354750" y="667644"/>
            <a:chExt cx="1290347" cy="2762962"/>
          </a:xfrm>
        </p:grpSpPr>
        <p:sp>
          <p:nvSpPr>
            <p:cNvPr id="271" name="Google Shape;271;p14"/>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2" name="Google Shape;272;p14"/>
            <p:cNvGrpSpPr/>
            <p:nvPr/>
          </p:nvGrpSpPr>
          <p:grpSpPr>
            <a:xfrm flipH="1" rot="6792692">
              <a:off x="4046672" y="1894981"/>
              <a:ext cx="1945016" cy="332831"/>
              <a:chOff x="3278466" y="4732878"/>
              <a:chExt cx="3457703" cy="596211"/>
            </a:xfrm>
          </p:grpSpPr>
          <p:sp>
            <p:nvSpPr>
              <p:cNvPr id="273" name="Google Shape;273;p14"/>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74" name="Google Shape;274;p14"/>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4"/>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A cartoon character with a white background&#10;&#10;Description automatically generated" id="281" name="Google Shape;281;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2" name="Google Shape;282;p15"/>
          <p:cNvSpPr/>
          <p:nvPr/>
        </p:nvSpPr>
        <p:spPr>
          <a:xfrm>
            <a:off x="1849435" y="5171457"/>
            <a:ext cx="968500" cy="73715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15"/>
          <p:cNvSpPr/>
          <p:nvPr/>
        </p:nvSpPr>
        <p:spPr>
          <a:xfrm>
            <a:off x="7483042" y="5171457"/>
            <a:ext cx="968500" cy="73715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4" name="Google Shape;284;p15"/>
          <p:cNvPicPr preferRelativeResize="0"/>
          <p:nvPr/>
        </p:nvPicPr>
        <p:blipFill rotWithShape="1">
          <a:blip r:embed="rId4">
            <a:alphaModFix/>
          </a:blip>
          <a:srcRect b="0" l="0" r="0" t="0"/>
          <a:stretch/>
        </p:blipFill>
        <p:spPr>
          <a:xfrm rot="1653879">
            <a:off x="5410408" y="1653920"/>
            <a:ext cx="316498" cy="2925942"/>
          </a:xfrm>
          <a:prstGeom prst="rect">
            <a:avLst/>
          </a:prstGeom>
          <a:noFill/>
          <a:ln>
            <a:noFill/>
          </a:ln>
        </p:spPr>
      </p:pic>
      <p:pic>
        <p:nvPicPr>
          <p:cNvPr id="285" name="Google Shape;285;p15"/>
          <p:cNvPicPr preferRelativeResize="0"/>
          <p:nvPr/>
        </p:nvPicPr>
        <p:blipFill rotWithShape="1">
          <a:blip r:embed="rId5">
            <a:alphaModFix/>
          </a:blip>
          <a:srcRect b="0" l="0" r="0" t="0"/>
          <a:stretch/>
        </p:blipFill>
        <p:spPr>
          <a:xfrm flipH="1" rot="-1702534">
            <a:off x="6624912" y="497149"/>
            <a:ext cx="408802" cy="5280538"/>
          </a:xfrm>
          <a:prstGeom prst="rect">
            <a:avLst/>
          </a:prstGeom>
          <a:noFill/>
          <a:ln>
            <a:noFill/>
          </a:ln>
        </p:spPr>
      </p:pic>
      <p:pic>
        <p:nvPicPr>
          <p:cNvPr id="286" name="Google Shape;286;p15"/>
          <p:cNvPicPr preferRelativeResize="0"/>
          <p:nvPr/>
        </p:nvPicPr>
        <p:blipFill rotWithShape="1">
          <a:blip r:embed="rId4">
            <a:alphaModFix/>
          </a:blip>
          <a:srcRect b="0" l="0" r="0" t="0"/>
          <a:stretch/>
        </p:blipFill>
        <p:spPr>
          <a:xfrm rot="-1353762">
            <a:off x="4258937" y="1653920"/>
            <a:ext cx="316498" cy="2925942"/>
          </a:xfrm>
          <a:prstGeom prst="rect">
            <a:avLst/>
          </a:prstGeom>
          <a:noFill/>
          <a:ln>
            <a:noFill/>
          </a:ln>
        </p:spPr>
      </p:pic>
      <p:pic>
        <p:nvPicPr>
          <p:cNvPr id="287" name="Google Shape;287;p15"/>
          <p:cNvPicPr preferRelativeResize="0"/>
          <p:nvPr/>
        </p:nvPicPr>
        <p:blipFill rotWithShape="1">
          <a:blip r:embed="rId5">
            <a:alphaModFix/>
          </a:blip>
          <a:srcRect b="0" l="0" r="0" t="0"/>
          <a:stretch/>
        </p:blipFill>
        <p:spPr>
          <a:xfrm flipH="1" rot="1483623">
            <a:off x="3116410" y="497149"/>
            <a:ext cx="408802" cy="5280538"/>
          </a:xfrm>
          <a:prstGeom prst="rect">
            <a:avLst/>
          </a:prstGeom>
          <a:noFill/>
          <a:ln>
            <a:noFill/>
          </a:ln>
        </p:spPr>
      </p:pic>
      <p:sp>
        <p:nvSpPr>
          <p:cNvPr id="288" name="Google Shape;288;p15"/>
          <p:cNvSpPr/>
          <p:nvPr/>
        </p:nvSpPr>
        <p:spPr>
          <a:xfrm>
            <a:off x="4417187" y="4273951"/>
            <a:ext cx="1073981" cy="1120885"/>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89" name="Google Shape;289;p15"/>
          <p:cNvSpPr/>
          <p:nvPr/>
        </p:nvSpPr>
        <p:spPr>
          <a:xfrm rot="5400000">
            <a:off x="4641364" y="3222188"/>
            <a:ext cx="589317" cy="287673"/>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5"/>
          <p:cNvSpPr txBox="1"/>
          <p:nvPr/>
        </p:nvSpPr>
        <p:spPr>
          <a:xfrm>
            <a:off x="644262" y="297205"/>
            <a:ext cx="3476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Twin A-Frame Lever</a:t>
            </a:r>
            <a:endParaRPr/>
          </a:p>
        </p:txBody>
      </p:sp>
      <p:grpSp>
        <p:nvGrpSpPr>
          <p:cNvPr id="291" name="Google Shape;291;p15"/>
          <p:cNvGrpSpPr/>
          <p:nvPr/>
        </p:nvGrpSpPr>
        <p:grpSpPr>
          <a:xfrm>
            <a:off x="5611232" y="3105548"/>
            <a:ext cx="1290347" cy="2762962"/>
            <a:chOff x="4354750" y="667644"/>
            <a:chExt cx="1290347" cy="2762962"/>
          </a:xfrm>
        </p:grpSpPr>
        <p:sp>
          <p:nvSpPr>
            <p:cNvPr id="292" name="Google Shape;292;p15"/>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3" name="Google Shape;293;p15"/>
            <p:cNvGrpSpPr/>
            <p:nvPr/>
          </p:nvGrpSpPr>
          <p:grpSpPr>
            <a:xfrm flipH="1" rot="6792692">
              <a:off x="4046672" y="1894981"/>
              <a:ext cx="1945016" cy="332831"/>
              <a:chOff x="3278466" y="4732878"/>
              <a:chExt cx="3457703" cy="596211"/>
            </a:xfrm>
          </p:grpSpPr>
          <p:sp>
            <p:nvSpPr>
              <p:cNvPr id="294" name="Google Shape;294;p15"/>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95" name="Google Shape;295;p15"/>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5"/>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97" name="Google Shape;297;p15"/>
          <p:cNvGrpSpPr/>
          <p:nvPr/>
        </p:nvGrpSpPr>
        <p:grpSpPr>
          <a:xfrm flipH="1">
            <a:off x="3163812" y="3172976"/>
            <a:ext cx="1414198" cy="2762962"/>
            <a:chOff x="4354750" y="667644"/>
            <a:chExt cx="1290347" cy="2762962"/>
          </a:xfrm>
        </p:grpSpPr>
        <p:sp>
          <p:nvSpPr>
            <p:cNvPr id="298" name="Google Shape;298;p15"/>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9" name="Google Shape;299;p15"/>
            <p:cNvGrpSpPr/>
            <p:nvPr/>
          </p:nvGrpSpPr>
          <p:grpSpPr>
            <a:xfrm flipH="1" rot="6792692">
              <a:off x="4046672" y="1894981"/>
              <a:ext cx="1945016" cy="332831"/>
              <a:chOff x="3278466" y="4732878"/>
              <a:chExt cx="3457703" cy="596211"/>
            </a:xfrm>
          </p:grpSpPr>
          <p:sp>
            <p:nvSpPr>
              <p:cNvPr id="300" name="Google Shape;300;p15"/>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01" name="Google Shape;301;p15"/>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5"/>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A white frame with a cartoon character&#10;&#10;Description automatically generated with medium confidence" id="308" name="Google Shape;308;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9" name="Google Shape;309;p16"/>
          <p:cNvSpPr/>
          <p:nvPr/>
        </p:nvSpPr>
        <p:spPr>
          <a:xfrm>
            <a:off x="7017394" y="578884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16"/>
          <p:cNvPicPr preferRelativeResize="0"/>
          <p:nvPr/>
        </p:nvPicPr>
        <p:blipFill rotWithShape="1">
          <a:blip r:embed="rId4">
            <a:alphaModFix/>
          </a:blip>
          <a:srcRect b="0" l="0" r="0" t="0"/>
          <a:stretch/>
        </p:blipFill>
        <p:spPr>
          <a:xfrm rot="1558872">
            <a:off x="7825266" y="2491830"/>
            <a:ext cx="267498" cy="2477011"/>
          </a:xfrm>
          <a:prstGeom prst="rect">
            <a:avLst/>
          </a:prstGeom>
          <a:noFill/>
          <a:ln>
            <a:noFill/>
          </a:ln>
        </p:spPr>
      </p:pic>
      <p:pic>
        <p:nvPicPr>
          <p:cNvPr id="311" name="Google Shape;311;p16"/>
          <p:cNvPicPr preferRelativeResize="0"/>
          <p:nvPr/>
        </p:nvPicPr>
        <p:blipFill rotWithShape="1">
          <a:blip r:embed="rId5">
            <a:alphaModFix/>
          </a:blip>
          <a:srcRect b="0" l="0" r="0" t="0"/>
          <a:stretch/>
        </p:blipFill>
        <p:spPr>
          <a:xfrm flipH="1">
            <a:off x="7257808" y="1579281"/>
            <a:ext cx="351194" cy="4543863"/>
          </a:xfrm>
          <a:prstGeom prst="rect">
            <a:avLst/>
          </a:prstGeom>
          <a:noFill/>
          <a:ln>
            <a:noFill/>
          </a:ln>
        </p:spPr>
      </p:pic>
      <p:pic>
        <p:nvPicPr>
          <p:cNvPr id="312" name="Google Shape;312;p16"/>
          <p:cNvPicPr preferRelativeResize="0"/>
          <p:nvPr/>
        </p:nvPicPr>
        <p:blipFill rotWithShape="1">
          <a:blip r:embed="rId4">
            <a:alphaModFix/>
          </a:blip>
          <a:srcRect b="0" l="0" r="0" t="0"/>
          <a:stretch/>
        </p:blipFill>
        <p:spPr>
          <a:xfrm rot="-2438643">
            <a:off x="7146590" y="397954"/>
            <a:ext cx="253930" cy="2351367"/>
          </a:xfrm>
          <a:prstGeom prst="rect">
            <a:avLst/>
          </a:prstGeom>
          <a:noFill/>
          <a:ln>
            <a:noFill/>
          </a:ln>
        </p:spPr>
      </p:pic>
      <p:pic>
        <p:nvPicPr>
          <p:cNvPr id="313" name="Google Shape;313;p16"/>
          <p:cNvPicPr preferRelativeResize="0"/>
          <p:nvPr/>
        </p:nvPicPr>
        <p:blipFill rotWithShape="1">
          <a:blip r:embed="rId5">
            <a:alphaModFix/>
          </a:blip>
          <a:srcRect b="0" l="0" r="0" t="0"/>
          <a:stretch/>
        </p:blipFill>
        <p:spPr>
          <a:xfrm rot="1483623">
            <a:off x="7681266" y="2230196"/>
            <a:ext cx="95884" cy="1240583"/>
          </a:xfrm>
          <a:prstGeom prst="rect">
            <a:avLst/>
          </a:prstGeom>
          <a:noFill/>
          <a:ln>
            <a:noFill/>
          </a:ln>
        </p:spPr>
      </p:pic>
      <p:sp>
        <p:nvSpPr>
          <p:cNvPr id="314" name="Google Shape;314;p16"/>
          <p:cNvSpPr/>
          <p:nvPr/>
        </p:nvSpPr>
        <p:spPr>
          <a:xfrm>
            <a:off x="6004589" y="473619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15" name="Google Shape;315;p16"/>
          <p:cNvSpPr txBox="1"/>
          <p:nvPr/>
        </p:nvSpPr>
        <p:spPr>
          <a:xfrm>
            <a:off x="3395021" y="769418"/>
            <a:ext cx="22156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String Puller</a:t>
            </a:r>
            <a:endParaRPr/>
          </a:p>
        </p:txBody>
      </p:sp>
      <p:cxnSp>
        <p:nvCxnSpPr>
          <p:cNvPr id="316" name="Google Shape;316;p16"/>
          <p:cNvCxnSpPr/>
          <p:nvPr/>
        </p:nvCxnSpPr>
        <p:spPr>
          <a:xfrm flipH="1">
            <a:off x="6417503" y="795882"/>
            <a:ext cx="26828" cy="3936074"/>
          </a:xfrm>
          <a:prstGeom prst="straightConnector1">
            <a:avLst/>
          </a:prstGeom>
          <a:noFill/>
          <a:ln cap="flat" cmpd="sng" w="38100">
            <a:solidFill>
              <a:srgbClr val="0C0C0C"/>
            </a:solidFill>
            <a:prstDash val="solid"/>
            <a:miter lim="800000"/>
            <a:headEnd len="sm" w="sm" type="none"/>
            <a:tailEnd len="sm" w="sm" type="none"/>
          </a:ln>
        </p:spPr>
      </p:cxnSp>
      <p:cxnSp>
        <p:nvCxnSpPr>
          <p:cNvPr id="317" name="Google Shape;317;p16"/>
          <p:cNvCxnSpPr>
            <a:endCxn id="310" idx="0"/>
          </p:cNvCxnSpPr>
          <p:nvPr/>
        </p:nvCxnSpPr>
        <p:spPr>
          <a:xfrm>
            <a:off x="6767875" y="800196"/>
            <a:ext cx="1733700" cy="1816800"/>
          </a:xfrm>
          <a:prstGeom prst="straightConnector1">
            <a:avLst/>
          </a:prstGeom>
          <a:noFill/>
          <a:ln cap="flat" cmpd="sng" w="38100">
            <a:solidFill>
              <a:srgbClr val="0C0C0C"/>
            </a:solidFill>
            <a:prstDash val="solid"/>
            <a:miter lim="800000"/>
            <a:headEnd len="sm" w="sm" type="none"/>
            <a:tailEnd len="sm" w="sm" type="none"/>
          </a:ln>
        </p:spPr>
      </p:cxnSp>
      <p:grpSp>
        <p:nvGrpSpPr>
          <p:cNvPr id="318" name="Google Shape;318;p16"/>
          <p:cNvGrpSpPr/>
          <p:nvPr/>
        </p:nvGrpSpPr>
        <p:grpSpPr>
          <a:xfrm rot="5400000">
            <a:off x="7391381" y="2910281"/>
            <a:ext cx="757911" cy="663623"/>
            <a:chOff x="4354750" y="667644"/>
            <a:chExt cx="1290347" cy="2762962"/>
          </a:xfrm>
        </p:grpSpPr>
        <p:sp>
          <p:nvSpPr>
            <p:cNvPr id="319" name="Google Shape;319;p16"/>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0" name="Google Shape;320;p16"/>
            <p:cNvGrpSpPr/>
            <p:nvPr/>
          </p:nvGrpSpPr>
          <p:grpSpPr>
            <a:xfrm flipH="1" rot="6792692">
              <a:off x="4046672" y="1894981"/>
              <a:ext cx="1945016" cy="332831"/>
              <a:chOff x="3278466" y="4732878"/>
              <a:chExt cx="3457703" cy="596211"/>
            </a:xfrm>
          </p:grpSpPr>
          <p:sp>
            <p:nvSpPr>
              <p:cNvPr id="321" name="Google Shape;321;p16"/>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22" name="Google Shape;322;p16"/>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6"/>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A yellow snake with blue and yellow lines&#10;&#10;Description automatically generated with medium confidence" id="329" name="Google Shape;329;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0" name="Google Shape;330;p17"/>
          <p:cNvSpPr/>
          <p:nvPr/>
        </p:nvSpPr>
        <p:spPr>
          <a:xfrm>
            <a:off x="6298592" y="5871868"/>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1" name="Google Shape;331;p17"/>
          <p:cNvPicPr preferRelativeResize="0"/>
          <p:nvPr/>
        </p:nvPicPr>
        <p:blipFill rotWithShape="1">
          <a:blip r:embed="rId4">
            <a:alphaModFix/>
          </a:blip>
          <a:srcRect b="0" l="0" r="0" t="0"/>
          <a:stretch/>
        </p:blipFill>
        <p:spPr>
          <a:xfrm flipH="1">
            <a:off x="6501287" y="2261032"/>
            <a:ext cx="296093" cy="3797939"/>
          </a:xfrm>
          <a:prstGeom prst="rect">
            <a:avLst/>
          </a:prstGeom>
          <a:noFill/>
          <a:ln>
            <a:noFill/>
          </a:ln>
        </p:spPr>
      </p:pic>
      <p:sp>
        <p:nvSpPr>
          <p:cNvPr id="332" name="Google Shape;332;p17"/>
          <p:cNvSpPr/>
          <p:nvPr/>
        </p:nvSpPr>
        <p:spPr>
          <a:xfrm>
            <a:off x="4432741" y="4371176"/>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33" name="Google Shape;333;p17"/>
          <p:cNvSpPr/>
          <p:nvPr/>
        </p:nvSpPr>
        <p:spPr>
          <a:xfrm rot="-5400000">
            <a:off x="7491094" y="3213925"/>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4" name="Google Shape;334;p17"/>
          <p:cNvCxnSpPr/>
          <p:nvPr/>
        </p:nvCxnSpPr>
        <p:spPr>
          <a:xfrm flipH="1">
            <a:off x="4815161" y="2971522"/>
            <a:ext cx="1" cy="1399654"/>
          </a:xfrm>
          <a:prstGeom prst="straightConnector1">
            <a:avLst/>
          </a:prstGeom>
          <a:noFill/>
          <a:ln cap="flat" cmpd="sng" w="38100">
            <a:solidFill>
              <a:srgbClr val="0C0C0C"/>
            </a:solidFill>
            <a:prstDash val="solid"/>
            <a:miter lim="800000"/>
            <a:headEnd len="sm" w="sm" type="none"/>
            <a:tailEnd len="sm" w="sm" type="none"/>
          </a:ln>
        </p:spPr>
      </p:cxnSp>
      <p:sp>
        <p:nvSpPr>
          <p:cNvPr id="335" name="Google Shape;335;p17"/>
          <p:cNvSpPr txBox="1"/>
          <p:nvPr/>
        </p:nvSpPr>
        <p:spPr>
          <a:xfrm>
            <a:off x="4086263" y="5968544"/>
            <a:ext cx="2160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336" name="Google Shape;336;p17"/>
          <p:cNvSpPr/>
          <p:nvPr/>
        </p:nvSpPr>
        <p:spPr>
          <a:xfrm>
            <a:off x="7294484" y="4371176"/>
            <a:ext cx="382420" cy="3326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37" name="Google Shape;337;p17"/>
          <p:cNvCxnSpPr/>
          <p:nvPr/>
        </p:nvCxnSpPr>
        <p:spPr>
          <a:xfrm flipH="1">
            <a:off x="7480891" y="2971522"/>
            <a:ext cx="1" cy="1399654"/>
          </a:xfrm>
          <a:prstGeom prst="straightConnector1">
            <a:avLst/>
          </a:prstGeom>
          <a:noFill/>
          <a:ln cap="flat" cmpd="sng" w="38100">
            <a:solidFill>
              <a:srgbClr val="0C0C0C"/>
            </a:solidFill>
            <a:prstDash val="solid"/>
            <a:miter lim="800000"/>
            <a:headEnd len="sm" w="sm" type="none"/>
            <a:tailEnd len="sm" w="sm" type="none"/>
          </a:ln>
        </p:spPr>
      </p:cxnSp>
      <p:pic>
        <p:nvPicPr>
          <p:cNvPr id="338" name="Google Shape;338;p17"/>
          <p:cNvPicPr preferRelativeResize="0"/>
          <p:nvPr/>
        </p:nvPicPr>
        <p:blipFill rotWithShape="1">
          <a:blip r:embed="rId5">
            <a:alphaModFix/>
          </a:blip>
          <a:srcRect b="0" l="0" r="0" t="0"/>
          <a:stretch/>
        </p:blipFill>
        <p:spPr>
          <a:xfrm rot="-5400000">
            <a:off x="6007748" y="1623899"/>
            <a:ext cx="293597" cy="2695246"/>
          </a:xfrm>
          <a:prstGeom prst="rect">
            <a:avLst/>
          </a:prstGeom>
          <a:noFill/>
          <a:ln>
            <a:noFill/>
          </a:ln>
        </p:spPr>
      </p:pic>
      <p:sp>
        <p:nvSpPr>
          <p:cNvPr id="339" name="Google Shape;339;p17"/>
          <p:cNvSpPr/>
          <p:nvPr/>
        </p:nvSpPr>
        <p:spPr>
          <a:xfrm rot="-5400000">
            <a:off x="7277981" y="4821455"/>
            <a:ext cx="405819" cy="30597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7"/>
          <p:cNvSpPr/>
          <p:nvPr/>
        </p:nvSpPr>
        <p:spPr>
          <a:xfrm rot="5400000">
            <a:off x="4302757" y="3634604"/>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7"/>
          <p:cNvSpPr txBox="1"/>
          <p:nvPr/>
        </p:nvSpPr>
        <p:spPr>
          <a:xfrm>
            <a:off x="7688577" y="3073981"/>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342" name="Google Shape;342;p17"/>
          <p:cNvSpPr txBox="1"/>
          <p:nvPr/>
        </p:nvSpPr>
        <p:spPr>
          <a:xfrm>
            <a:off x="4127830" y="3982344"/>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43" name="Google Shape;343;p17"/>
          <p:cNvSpPr/>
          <p:nvPr/>
        </p:nvSpPr>
        <p:spPr>
          <a:xfrm>
            <a:off x="3606142" y="511161"/>
            <a:ext cx="8197444" cy="593185"/>
          </a:xfrm>
          <a:prstGeom prst="wedgeRoundRectCallout">
            <a:avLst>
              <a:gd fmla="val -54407" name="adj1"/>
              <a:gd fmla="val 201328"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Complex machines can become very effective with hydraulics.</a:t>
            </a:r>
            <a:endParaRPr sz="1800">
              <a:solidFill>
                <a:schemeClr val="dk1"/>
              </a:solidFill>
              <a:latin typeface="Calibri"/>
              <a:ea typeface="Calibri"/>
              <a:cs typeface="Calibri"/>
              <a:sym typeface="Calibri"/>
            </a:endParaRPr>
          </a:p>
        </p:txBody>
      </p:sp>
      <p:sp>
        <p:nvSpPr>
          <p:cNvPr id="344" name="Google Shape;344;p17"/>
          <p:cNvSpPr txBox="1"/>
          <p:nvPr/>
        </p:nvSpPr>
        <p:spPr>
          <a:xfrm>
            <a:off x="7510771" y="4669906"/>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grpSp>
        <p:nvGrpSpPr>
          <p:cNvPr id="345" name="Google Shape;345;p17"/>
          <p:cNvGrpSpPr/>
          <p:nvPr/>
        </p:nvGrpSpPr>
        <p:grpSpPr>
          <a:xfrm flipH="1">
            <a:off x="5680467" y="3085166"/>
            <a:ext cx="1097386" cy="1480908"/>
            <a:chOff x="4354750" y="667644"/>
            <a:chExt cx="1290347" cy="2762962"/>
          </a:xfrm>
        </p:grpSpPr>
        <p:sp>
          <p:nvSpPr>
            <p:cNvPr id="346" name="Google Shape;346;p17"/>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17"/>
            <p:cNvGrpSpPr/>
            <p:nvPr/>
          </p:nvGrpSpPr>
          <p:grpSpPr>
            <a:xfrm flipH="1" rot="6792692">
              <a:off x="4046672" y="1894981"/>
              <a:ext cx="1945016" cy="332831"/>
              <a:chOff x="3278466" y="4732878"/>
              <a:chExt cx="3457703" cy="596211"/>
            </a:xfrm>
          </p:grpSpPr>
          <p:sp>
            <p:nvSpPr>
              <p:cNvPr id="348" name="Google Shape;348;p17"/>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49" name="Google Shape;349;p17"/>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7"/>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A cartoon character on a white board&#10;&#10;Description automatically generated" id="356" name="Google Shape;356;p18"/>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57" name="Google Shape;357;p18"/>
          <p:cNvGrpSpPr/>
          <p:nvPr/>
        </p:nvGrpSpPr>
        <p:grpSpPr>
          <a:xfrm>
            <a:off x="946964" y="-111281"/>
            <a:ext cx="6237484" cy="6938709"/>
            <a:chOff x="2549869" y="1169949"/>
            <a:chExt cx="4634579" cy="5661844"/>
          </a:xfrm>
        </p:grpSpPr>
        <p:pic>
          <p:nvPicPr>
            <p:cNvPr id="358" name="Google Shape;358;p18"/>
            <p:cNvPicPr preferRelativeResize="0"/>
            <p:nvPr/>
          </p:nvPicPr>
          <p:blipFill rotWithShape="1">
            <a:blip r:embed="rId4">
              <a:alphaModFix/>
            </a:blip>
            <a:srcRect b="0" l="0" r="0" t="0"/>
            <a:stretch/>
          </p:blipFill>
          <p:spPr>
            <a:xfrm flipH="1">
              <a:off x="4448347" y="1790276"/>
              <a:ext cx="351194" cy="4543863"/>
            </a:xfrm>
            <a:prstGeom prst="rect">
              <a:avLst/>
            </a:prstGeom>
            <a:noFill/>
            <a:ln>
              <a:noFill/>
            </a:ln>
          </p:spPr>
        </p:pic>
        <p:pic>
          <p:nvPicPr>
            <p:cNvPr id="359" name="Google Shape;359;p18"/>
            <p:cNvPicPr preferRelativeResize="0"/>
            <p:nvPr/>
          </p:nvPicPr>
          <p:blipFill rotWithShape="1">
            <a:blip r:embed="rId5">
              <a:alphaModFix/>
            </a:blip>
            <a:srcRect b="0" l="0" r="0" t="0"/>
            <a:stretch/>
          </p:blipFill>
          <p:spPr>
            <a:xfrm rot="2934051">
              <a:off x="5350421" y="1797732"/>
              <a:ext cx="271898" cy="2517751"/>
            </a:xfrm>
            <a:prstGeom prst="rect">
              <a:avLst/>
            </a:prstGeom>
            <a:noFill/>
            <a:ln>
              <a:noFill/>
            </a:ln>
          </p:spPr>
        </p:pic>
        <p:sp>
          <p:nvSpPr>
            <p:cNvPr id="360" name="Google Shape;360;p18"/>
            <p:cNvSpPr/>
            <p:nvPr/>
          </p:nvSpPr>
          <p:spPr>
            <a:xfrm>
              <a:off x="4286000" y="1590981"/>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8"/>
            <p:cNvSpPr/>
            <p:nvPr/>
          </p:nvSpPr>
          <p:spPr>
            <a:xfrm>
              <a:off x="6010852" y="1974146"/>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8"/>
            <p:cNvSpPr/>
            <p:nvPr/>
          </p:nvSpPr>
          <p:spPr>
            <a:xfrm>
              <a:off x="6189031" y="3986595"/>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63" name="Google Shape;363;p18"/>
            <p:cNvCxnSpPr>
              <a:stCxn id="361" idx="6"/>
              <a:endCxn id="362" idx="0"/>
            </p:cNvCxnSpPr>
            <p:nvPr/>
          </p:nvCxnSpPr>
          <p:spPr>
            <a:xfrm>
              <a:off x="6686740" y="2303660"/>
              <a:ext cx="0" cy="1683000"/>
            </a:xfrm>
            <a:prstGeom prst="straightConnector1">
              <a:avLst/>
            </a:prstGeom>
            <a:noFill/>
            <a:ln cap="flat" cmpd="sng" w="28575">
              <a:solidFill>
                <a:srgbClr val="0C0C0C"/>
              </a:solidFill>
              <a:prstDash val="solid"/>
              <a:miter lim="800000"/>
              <a:headEnd len="sm" w="sm" type="none"/>
              <a:tailEnd len="sm" w="sm" type="none"/>
            </a:ln>
          </p:spPr>
        </p:cxnSp>
        <p:cxnSp>
          <p:nvCxnSpPr>
            <p:cNvPr id="364" name="Google Shape;364;p18"/>
            <p:cNvCxnSpPr>
              <a:stCxn id="361" idx="0"/>
              <a:endCxn id="360" idx="0"/>
            </p:cNvCxnSpPr>
            <p:nvPr/>
          </p:nvCxnSpPr>
          <p:spPr>
            <a:xfrm rot="10800000">
              <a:off x="4623796" y="1591046"/>
              <a:ext cx="1725000" cy="383100"/>
            </a:xfrm>
            <a:prstGeom prst="straightConnector1">
              <a:avLst/>
            </a:prstGeom>
            <a:noFill/>
            <a:ln cap="flat" cmpd="sng" w="28575">
              <a:solidFill>
                <a:srgbClr val="0C0C0C"/>
              </a:solidFill>
              <a:prstDash val="solid"/>
              <a:miter lim="800000"/>
              <a:headEnd len="sm" w="sm" type="none"/>
              <a:tailEnd len="sm" w="sm" type="none"/>
            </a:ln>
          </p:spPr>
        </p:cxnSp>
        <p:cxnSp>
          <p:nvCxnSpPr>
            <p:cNvPr id="365" name="Google Shape;365;p18"/>
            <p:cNvCxnSpPr>
              <a:stCxn id="360" idx="2"/>
              <a:endCxn id="366" idx="3"/>
            </p:cNvCxnSpPr>
            <p:nvPr/>
          </p:nvCxnSpPr>
          <p:spPr>
            <a:xfrm flipH="1">
              <a:off x="3786200" y="1920495"/>
              <a:ext cx="499800" cy="1995600"/>
            </a:xfrm>
            <a:prstGeom prst="straightConnector1">
              <a:avLst/>
            </a:prstGeom>
            <a:noFill/>
            <a:ln cap="flat" cmpd="sng" w="28575">
              <a:solidFill>
                <a:srgbClr val="0C0C0C"/>
              </a:solidFill>
              <a:prstDash val="solid"/>
              <a:miter lim="800000"/>
              <a:headEnd len="sm" w="sm" type="none"/>
              <a:tailEnd len="sm" w="sm" type="none"/>
            </a:ln>
          </p:spPr>
        </p:cxnSp>
        <p:sp>
          <p:nvSpPr>
            <p:cNvPr id="367" name="Google Shape;367;p18"/>
            <p:cNvSpPr/>
            <p:nvPr/>
          </p:nvSpPr>
          <p:spPr>
            <a:xfrm>
              <a:off x="4541515" y="1841219"/>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8"/>
            <p:cNvSpPr/>
            <p:nvPr/>
          </p:nvSpPr>
          <p:spPr>
            <a:xfrm>
              <a:off x="6256828" y="2223286"/>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18"/>
            <p:cNvSpPr/>
            <p:nvPr/>
          </p:nvSpPr>
          <p:spPr>
            <a:xfrm rot="1353722">
              <a:off x="6137438" y="1775698"/>
              <a:ext cx="867079" cy="948620"/>
            </a:xfrm>
            <a:custGeom>
              <a:rect b="b" l="l" r="r" t="t"/>
              <a:pathLst>
                <a:path extrusionOk="0" h="120000" w="120000">
                  <a:moveTo>
                    <a:pt x="55621" y="7506"/>
                  </a:moveTo>
                  <a:lnTo>
                    <a:pt x="55621" y="7506"/>
                  </a:lnTo>
                  <a:cubicBezTo>
                    <a:pt x="80647" y="5405"/>
                    <a:pt x="103651" y="21380"/>
                    <a:pt x="110506" y="45620"/>
                  </a:cubicBezTo>
                  <a:lnTo>
                    <a:pt x="117678" y="45620"/>
                  </a:lnTo>
                  <a:lnTo>
                    <a:pt x="105000" y="60000"/>
                  </a:lnTo>
                  <a:lnTo>
                    <a:pt x="87678" y="45620"/>
                  </a:lnTo>
                  <a:lnTo>
                    <a:pt x="94716" y="45620"/>
                  </a:lnTo>
                  <a:lnTo>
                    <a:pt x="94716" y="45620"/>
                  </a:lnTo>
                  <a:cubicBezTo>
                    <a:pt x="88517" y="30227"/>
                    <a:pt x="73176" y="20703"/>
                    <a:pt x="56839" y="22104"/>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18"/>
            <p:cNvSpPr/>
            <p:nvPr/>
          </p:nvSpPr>
          <p:spPr>
            <a:xfrm rot="-4002047">
              <a:off x="4110531" y="1281429"/>
              <a:ext cx="867079" cy="948620"/>
            </a:xfrm>
            <a:custGeom>
              <a:rect b="b" l="l" r="r" t="t"/>
              <a:pathLst>
                <a:path extrusionOk="0" h="120000" w="120000">
                  <a:moveTo>
                    <a:pt x="54934" y="6679"/>
                  </a:moveTo>
                  <a:lnTo>
                    <a:pt x="54934" y="6679"/>
                  </a:lnTo>
                  <a:cubicBezTo>
                    <a:pt x="80881" y="4112"/>
                    <a:pt x="104744" y="21361"/>
                    <a:pt x="110977" y="47190"/>
                  </a:cubicBezTo>
                  <a:lnTo>
                    <a:pt x="118307" y="47190"/>
                  </a:lnTo>
                  <a:lnTo>
                    <a:pt x="105000" y="60000"/>
                  </a:lnTo>
                  <a:lnTo>
                    <a:pt x="88307" y="47190"/>
                  </a:lnTo>
                  <a:lnTo>
                    <a:pt x="95596" y="47190"/>
                  </a:lnTo>
                  <a:lnTo>
                    <a:pt x="95596" y="47190"/>
                  </a:lnTo>
                  <a:cubicBezTo>
                    <a:pt x="90059" y="29057"/>
                    <a:pt x="73655" y="17541"/>
                    <a:pt x="56152" y="19501"/>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1" name="Google Shape;371;p18"/>
            <p:cNvGrpSpPr/>
            <p:nvPr/>
          </p:nvGrpSpPr>
          <p:grpSpPr>
            <a:xfrm rot="-576194">
              <a:off x="2771293" y="3980560"/>
              <a:ext cx="1290347" cy="2762962"/>
              <a:chOff x="4354750" y="667644"/>
              <a:chExt cx="1290347" cy="2762962"/>
            </a:xfrm>
          </p:grpSpPr>
          <p:sp>
            <p:nvSpPr>
              <p:cNvPr id="366" name="Google Shape;366;p18"/>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2" name="Google Shape;372;p18"/>
              <p:cNvGrpSpPr/>
              <p:nvPr/>
            </p:nvGrpSpPr>
            <p:grpSpPr>
              <a:xfrm flipH="1" rot="6792692">
                <a:off x="4046672" y="1894981"/>
                <a:ext cx="1945016" cy="332831"/>
                <a:chOff x="3278466" y="4732878"/>
                <a:chExt cx="3457703" cy="596211"/>
              </a:xfrm>
            </p:grpSpPr>
            <p:sp>
              <p:nvSpPr>
                <p:cNvPr id="373" name="Google Shape;373;p18"/>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74" name="Google Shape;374;p18"/>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18"/>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A video game screen with a cartoon character in the ocean&#10;&#10;Description automatically generated" id="381" name="Google Shape;381;p19"/>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82" name="Google Shape;382;p19"/>
          <p:cNvGrpSpPr/>
          <p:nvPr/>
        </p:nvGrpSpPr>
        <p:grpSpPr>
          <a:xfrm>
            <a:off x="3232036" y="319704"/>
            <a:ext cx="8816529" cy="5908974"/>
            <a:chOff x="3235552" y="1223998"/>
            <a:chExt cx="7517620" cy="4754943"/>
          </a:xfrm>
        </p:grpSpPr>
        <p:sp>
          <p:nvSpPr>
            <p:cNvPr id="383" name="Google Shape;383;p19"/>
            <p:cNvSpPr/>
            <p:nvPr/>
          </p:nvSpPr>
          <p:spPr>
            <a:xfrm flipH="1">
              <a:off x="3255897" y="2360543"/>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 name="Google Shape;384;p19"/>
            <p:cNvPicPr preferRelativeResize="0"/>
            <p:nvPr/>
          </p:nvPicPr>
          <p:blipFill rotWithShape="1">
            <a:blip r:embed="rId4">
              <a:alphaModFix/>
            </a:blip>
            <a:srcRect b="0" l="0" r="0" t="0"/>
            <a:stretch/>
          </p:blipFill>
          <p:spPr>
            <a:xfrm flipH="1">
              <a:off x="10239631" y="1435078"/>
              <a:ext cx="351194" cy="4543863"/>
            </a:xfrm>
            <a:prstGeom prst="rect">
              <a:avLst/>
            </a:prstGeom>
            <a:noFill/>
            <a:ln>
              <a:noFill/>
            </a:ln>
          </p:spPr>
        </p:pic>
        <p:grpSp>
          <p:nvGrpSpPr>
            <p:cNvPr id="385" name="Google Shape;385;p19"/>
            <p:cNvGrpSpPr/>
            <p:nvPr/>
          </p:nvGrpSpPr>
          <p:grpSpPr>
            <a:xfrm rot="-1467470">
              <a:off x="3374360" y="2988982"/>
              <a:ext cx="4543863" cy="1655354"/>
              <a:chOff x="1526098" y="3212628"/>
              <a:chExt cx="4543863" cy="1655354"/>
            </a:xfrm>
          </p:grpSpPr>
          <p:pic>
            <p:nvPicPr>
              <p:cNvPr id="386" name="Google Shape;386;p19"/>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sp>
            <p:nvSpPr>
              <p:cNvPr id="387" name="Google Shape;387;p19"/>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9"/>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9"/>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9"/>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9"/>
              <p:cNvSpPr/>
              <p:nvPr/>
            </p:nvSpPr>
            <p:spPr>
              <a:xfrm>
                <a:off x="2349973" y="3212628"/>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grpSp>
          <p:nvGrpSpPr>
            <p:cNvPr id="392" name="Google Shape;392;p19"/>
            <p:cNvGrpSpPr/>
            <p:nvPr/>
          </p:nvGrpSpPr>
          <p:grpSpPr>
            <a:xfrm rot="2393275">
              <a:off x="8449809" y="1316269"/>
              <a:ext cx="1290347" cy="2762962"/>
              <a:chOff x="4354750" y="667644"/>
              <a:chExt cx="1290347" cy="2762962"/>
            </a:xfrm>
          </p:grpSpPr>
          <p:sp>
            <p:nvSpPr>
              <p:cNvPr id="393" name="Google Shape;393;p19"/>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4" name="Google Shape;394;p19"/>
              <p:cNvGrpSpPr/>
              <p:nvPr/>
            </p:nvGrpSpPr>
            <p:grpSpPr>
              <a:xfrm flipH="1" rot="6792692">
                <a:off x="4046672" y="1894981"/>
                <a:ext cx="1945016" cy="332831"/>
                <a:chOff x="3278466" y="4732878"/>
                <a:chExt cx="3457703" cy="596211"/>
              </a:xfrm>
            </p:grpSpPr>
            <p:sp>
              <p:nvSpPr>
                <p:cNvPr id="395" name="Google Shape;395;p19"/>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96" name="Google Shape;396;p19"/>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9"/>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cartoon character in the water&#10;&#10;Description automatically generated" id="97" name="Google Shape;97;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2"/>
          <p:cNvSpPr/>
          <p:nvPr/>
        </p:nvSpPr>
        <p:spPr>
          <a:xfrm>
            <a:off x="710843" y="777056"/>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p:nvPr/>
        </p:nvSpPr>
        <p:spPr>
          <a:xfrm>
            <a:off x="830308" y="1016752"/>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p:nvPr/>
        </p:nvSpPr>
        <p:spPr>
          <a:xfrm>
            <a:off x="830308" y="3014228"/>
            <a:ext cx="1445142" cy="3148043"/>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01" name="Google Shape;101;p2"/>
          <p:cNvSpPr txBox="1"/>
          <p:nvPr/>
        </p:nvSpPr>
        <p:spPr>
          <a:xfrm>
            <a:off x="1074220" y="712238"/>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sp>
        <p:nvSpPr>
          <p:cNvPr id="102" name="Google Shape;102;p2"/>
          <p:cNvSpPr/>
          <p:nvPr/>
        </p:nvSpPr>
        <p:spPr>
          <a:xfrm>
            <a:off x="2525942" y="333486"/>
            <a:ext cx="6232855" cy="5959737"/>
          </a:xfrm>
          <a:prstGeom prst="wedgeEllipseCallout">
            <a:avLst>
              <a:gd fmla="val 69650" name="adj1"/>
              <a:gd fmla="val -1329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A Hydraulic cylinder (also called a linear hydraulic motor) is a mechanical actuator that is used to give a unidirectional force through a unidirectional stroke. It has many applications, notably in construction equipment manufacturing machinery, and civil engineering</a:t>
            </a:r>
            <a:r>
              <a:rPr lang="en-US" sz="2000">
                <a:solidFill>
                  <a:schemeClr val="dk1"/>
                </a:solidFill>
                <a:latin typeface="Comic Sans MS"/>
                <a:ea typeface="Comic Sans MS"/>
                <a:cs typeface="Comic Sans MS"/>
                <a:sym typeface="Comic Sans MS"/>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descr="A cartoon character in the water&#10;&#10;Description automatically generated" id="403" name="Google Shape;403;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4" name="Google Shape;404;p20"/>
          <p:cNvSpPr/>
          <p:nvPr/>
        </p:nvSpPr>
        <p:spPr>
          <a:xfrm>
            <a:off x="431244" y="1099686"/>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0"/>
          <p:cNvSpPr/>
          <p:nvPr/>
        </p:nvSpPr>
        <p:spPr>
          <a:xfrm>
            <a:off x="534276" y="2388199"/>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0"/>
          <p:cNvSpPr/>
          <p:nvPr/>
        </p:nvSpPr>
        <p:spPr>
          <a:xfrm>
            <a:off x="944650"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0"/>
          <p:cNvSpPr/>
          <p:nvPr/>
        </p:nvSpPr>
        <p:spPr>
          <a:xfrm>
            <a:off x="1206649" y="1629785"/>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0"/>
          <p:cNvSpPr/>
          <p:nvPr/>
        </p:nvSpPr>
        <p:spPr>
          <a:xfrm>
            <a:off x="1803679"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0"/>
          <p:cNvSpPr/>
          <p:nvPr/>
        </p:nvSpPr>
        <p:spPr>
          <a:xfrm>
            <a:off x="2191381" y="1850318"/>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20"/>
          <p:cNvSpPr/>
          <p:nvPr/>
        </p:nvSpPr>
        <p:spPr>
          <a:xfrm>
            <a:off x="2574624" y="1382359"/>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20"/>
          <p:cNvSpPr/>
          <p:nvPr/>
        </p:nvSpPr>
        <p:spPr>
          <a:xfrm>
            <a:off x="1428494"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20"/>
          <p:cNvSpPr/>
          <p:nvPr/>
        </p:nvSpPr>
        <p:spPr>
          <a:xfrm>
            <a:off x="605159" y="1527587"/>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20"/>
          <p:cNvSpPr/>
          <p:nvPr/>
        </p:nvSpPr>
        <p:spPr>
          <a:xfrm>
            <a:off x="3904028" y="763793"/>
            <a:ext cx="4551483" cy="2495774"/>
          </a:xfrm>
          <a:prstGeom prst="wedgeRoundRectCallout">
            <a:avLst>
              <a:gd fmla="val 80192" name="adj1"/>
              <a:gd fmla="val 22201"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Always be careful of getting air in your cylinder.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A cartoon character in the water&#10;&#10;Description automatically generated" id="419" name="Google Shape;419;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0" name="Google Shape;420;p21"/>
          <p:cNvSpPr/>
          <p:nvPr/>
        </p:nvSpPr>
        <p:spPr>
          <a:xfrm>
            <a:off x="442002" y="1196504"/>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1"/>
          <p:cNvSpPr/>
          <p:nvPr/>
        </p:nvSpPr>
        <p:spPr>
          <a:xfrm>
            <a:off x="555792" y="1858114"/>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2" name="Google Shape;422;p21"/>
          <p:cNvGrpSpPr/>
          <p:nvPr/>
        </p:nvGrpSpPr>
        <p:grpSpPr>
          <a:xfrm>
            <a:off x="615917" y="1463040"/>
            <a:ext cx="2163103" cy="139849"/>
            <a:chOff x="2724416" y="1678193"/>
            <a:chExt cx="2163103" cy="731522"/>
          </a:xfrm>
        </p:grpSpPr>
        <p:sp>
          <p:nvSpPr>
            <p:cNvPr id="423" name="Google Shape;423;p21"/>
            <p:cNvSpPr/>
            <p:nvPr/>
          </p:nvSpPr>
          <p:spPr>
            <a:xfrm>
              <a:off x="3063907"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1"/>
            <p:cNvSpPr/>
            <p:nvPr/>
          </p:nvSpPr>
          <p:spPr>
            <a:xfrm>
              <a:off x="3325906" y="1941756"/>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21"/>
            <p:cNvSpPr/>
            <p:nvPr/>
          </p:nvSpPr>
          <p:spPr>
            <a:xfrm>
              <a:off x="3922936"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1"/>
            <p:cNvSpPr/>
            <p:nvPr/>
          </p:nvSpPr>
          <p:spPr>
            <a:xfrm>
              <a:off x="4310638" y="2162289"/>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21"/>
            <p:cNvSpPr/>
            <p:nvPr/>
          </p:nvSpPr>
          <p:spPr>
            <a:xfrm>
              <a:off x="4693881" y="1694330"/>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1"/>
            <p:cNvSpPr/>
            <p:nvPr/>
          </p:nvSpPr>
          <p:spPr>
            <a:xfrm>
              <a:off x="3547751"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1"/>
            <p:cNvSpPr/>
            <p:nvPr/>
          </p:nvSpPr>
          <p:spPr>
            <a:xfrm>
              <a:off x="2724416" y="1839558"/>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0" name="Google Shape;430;p21"/>
          <p:cNvSpPr/>
          <p:nvPr/>
        </p:nvSpPr>
        <p:spPr>
          <a:xfrm rot="10800000">
            <a:off x="1052227" y="4913301"/>
            <a:ext cx="1664704" cy="71294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21"/>
          <p:cNvSpPr/>
          <p:nvPr/>
        </p:nvSpPr>
        <p:spPr>
          <a:xfrm>
            <a:off x="3904028" y="763793"/>
            <a:ext cx="4551483" cy="2495774"/>
          </a:xfrm>
          <a:prstGeom prst="wedgeRoundRectCallout">
            <a:avLst>
              <a:gd fmla="val 78093" name="adj1"/>
              <a:gd fmla="val 21107"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When applying pressure the air will compress a small amount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A cartoon character in the water&#10;&#10;Description automatically generated" id="437" name="Google Shape;437;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8" name="Google Shape;438;p22"/>
          <p:cNvSpPr/>
          <p:nvPr/>
        </p:nvSpPr>
        <p:spPr>
          <a:xfrm>
            <a:off x="458355" y="924348"/>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22"/>
          <p:cNvSpPr/>
          <p:nvPr/>
        </p:nvSpPr>
        <p:spPr>
          <a:xfrm>
            <a:off x="572146" y="3143668"/>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2"/>
          <p:cNvSpPr/>
          <p:nvPr/>
        </p:nvSpPr>
        <p:spPr>
          <a:xfrm>
            <a:off x="914400" y="1194098"/>
            <a:ext cx="853685"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2"/>
          <p:cNvSpPr/>
          <p:nvPr/>
        </p:nvSpPr>
        <p:spPr>
          <a:xfrm>
            <a:off x="1247679" y="1716376"/>
            <a:ext cx="839640"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2"/>
          <p:cNvSpPr/>
          <p:nvPr/>
        </p:nvSpPr>
        <p:spPr>
          <a:xfrm>
            <a:off x="2201110" y="1162350"/>
            <a:ext cx="1081964" cy="103221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2"/>
          <p:cNvSpPr/>
          <p:nvPr/>
        </p:nvSpPr>
        <p:spPr>
          <a:xfrm>
            <a:off x="1681283" y="1194098"/>
            <a:ext cx="810911" cy="100046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2"/>
          <p:cNvSpPr/>
          <p:nvPr/>
        </p:nvSpPr>
        <p:spPr>
          <a:xfrm>
            <a:off x="658948" y="1598983"/>
            <a:ext cx="908545"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2"/>
          <p:cNvSpPr/>
          <p:nvPr/>
        </p:nvSpPr>
        <p:spPr>
          <a:xfrm>
            <a:off x="1077388" y="5311334"/>
            <a:ext cx="1664704" cy="71294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2"/>
          <p:cNvSpPr/>
          <p:nvPr/>
        </p:nvSpPr>
        <p:spPr>
          <a:xfrm>
            <a:off x="3904028" y="763792"/>
            <a:ext cx="4551483" cy="3711389"/>
          </a:xfrm>
          <a:prstGeom prst="wedgeRoundRectCallout">
            <a:avLst>
              <a:gd fmla="val 91436" name="adj1"/>
              <a:gd fmla="val 529"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However, when pulling suction on the line the air will expand to create a vacuum and will you will lose much of your force.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descr="A video game with a submarine&#10;&#10;Description automatically generated" id="452" name="Google Shape;452;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3" name="Google Shape;453;p23"/>
          <p:cNvSpPr/>
          <p:nvPr/>
        </p:nvSpPr>
        <p:spPr>
          <a:xfrm>
            <a:off x="3715265" y="1054443"/>
            <a:ext cx="7982465" cy="4242487"/>
          </a:xfrm>
          <a:prstGeom prst="wedgeEllipseCallout">
            <a:avLst>
              <a:gd fmla="val -73856" name="adj1"/>
              <a:gd fmla="val -368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cylinders and pistons to give them mechanical advantage and control in their lift attempts?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A screenshot of a video game&#10;&#10;Description automatically generated" id="459" name="Google Shape;459;p24"/>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60" name="Google Shape;460;p24"/>
          <p:cNvPicPr preferRelativeResize="0"/>
          <p:nvPr/>
        </p:nvPicPr>
        <p:blipFill rotWithShape="1">
          <a:blip r:embed="rId4">
            <a:alphaModFix/>
          </a:blip>
          <a:srcRect b="0" l="0" r="0" t="0"/>
          <a:stretch/>
        </p:blipFill>
        <p:spPr>
          <a:xfrm rot="-351799">
            <a:off x="448071" y="319490"/>
            <a:ext cx="4149637" cy="62410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1" name="Google Shape;461;p24"/>
          <p:cNvPicPr preferRelativeResize="0"/>
          <p:nvPr/>
        </p:nvPicPr>
        <p:blipFill rotWithShape="1">
          <a:blip r:embed="rId5">
            <a:alphaModFix/>
          </a:blip>
          <a:srcRect b="0" l="0" r="0" t="0"/>
          <a:stretch/>
        </p:blipFill>
        <p:spPr>
          <a:xfrm rot="561527">
            <a:off x="3990664" y="1586818"/>
            <a:ext cx="3182732" cy="4786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2" name="Google Shape;462;p24"/>
          <p:cNvPicPr preferRelativeResize="0"/>
          <p:nvPr/>
        </p:nvPicPr>
        <p:blipFill rotWithShape="1">
          <a:blip r:embed="rId6">
            <a:alphaModFix/>
          </a:blip>
          <a:srcRect b="0" l="10304" r="0" t="17844"/>
          <a:stretch/>
        </p:blipFill>
        <p:spPr>
          <a:xfrm rot="-801053">
            <a:off x="6841202" y="1064838"/>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A screenshot of a video game&#10;&#10;Description automatically generated" id="467" name="Google Shape;467;p25"/>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68" name="Google Shape;468;p25"/>
          <p:cNvPicPr preferRelativeResize="0"/>
          <p:nvPr/>
        </p:nvPicPr>
        <p:blipFill rotWithShape="1">
          <a:blip r:embed="rId4">
            <a:alphaModFix/>
          </a:blip>
          <a:srcRect b="0" l="0" r="0" t="0"/>
          <a:stretch/>
        </p:blipFill>
        <p:spPr>
          <a:xfrm rot="260024">
            <a:off x="5658554" y="237947"/>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9" name="Google Shape;469;p25"/>
          <p:cNvPicPr preferRelativeResize="0"/>
          <p:nvPr/>
        </p:nvPicPr>
        <p:blipFill rotWithShape="1">
          <a:blip r:embed="rId5">
            <a:alphaModFix/>
          </a:blip>
          <a:srcRect b="0" l="0" r="0" t="0"/>
          <a:stretch/>
        </p:blipFill>
        <p:spPr>
          <a:xfrm rot="-864177">
            <a:off x="497165" y="857103"/>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0" name="Google Shape;470;p25"/>
          <p:cNvPicPr preferRelativeResize="0"/>
          <p:nvPr/>
        </p:nvPicPr>
        <p:blipFill rotWithShape="1">
          <a:blip r:embed="rId6">
            <a:alphaModFix/>
          </a:blip>
          <a:srcRect b="0" l="0" r="0" t="0"/>
          <a:stretch/>
        </p:blipFill>
        <p:spPr>
          <a:xfrm rot="373872">
            <a:off x="2508605" y="3840569"/>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A screenshot of a video game&#10;&#10;Description automatically generated" id="475" name="Google Shape;475;p26"/>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76" name="Google Shape;476;p26"/>
          <p:cNvPicPr preferRelativeResize="0"/>
          <p:nvPr/>
        </p:nvPicPr>
        <p:blipFill rotWithShape="1">
          <a:blip r:embed="rId4">
            <a:alphaModFix/>
          </a:blip>
          <a:srcRect b="6651" l="24262" r="20212" t="12254"/>
          <a:stretch/>
        </p:blipFill>
        <p:spPr>
          <a:xfrm rot="-377157">
            <a:off x="182019" y="391346"/>
            <a:ext cx="5067759" cy="495759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7" name="Google Shape;477;p26"/>
          <p:cNvPicPr preferRelativeResize="0"/>
          <p:nvPr/>
        </p:nvPicPr>
        <p:blipFill rotWithShape="1">
          <a:blip r:embed="rId5">
            <a:alphaModFix/>
          </a:blip>
          <a:srcRect b="1430" l="23765" r="6781" t="-107"/>
          <a:stretch/>
        </p:blipFill>
        <p:spPr>
          <a:xfrm rot="719502">
            <a:off x="4698548" y="815462"/>
            <a:ext cx="5071905" cy="479110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8" name="Google Shape;478;p26"/>
          <p:cNvPicPr preferRelativeResize="0"/>
          <p:nvPr/>
        </p:nvPicPr>
        <p:blipFill rotWithShape="1">
          <a:blip r:embed="rId6">
            <a:alphaModFix/>
          </a:blip>
          <a:srcRect b="10466" l="21602" r="29252" t="15075"/>
          <a:stretch/>
        </p:blipFill>
        <p:spPr>
          <a:xfrm>
            <a:off x="5299113" y="3867399"/>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screenshot of a video game&#10;&#10;Description automatically generated" id="483" name="Google Shape;483;p27"/>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84" name="Google Shape;484;p27"/>
          <p:cNvPicPr preferRelativeResize="0"/>
          <p:nvPr/>
        </p:nvPicPr>
        <p:blipFill rotWithShape="1">
          <a:blip r:embed="rId4">
            <a:alphaModFix/>
          </a:blip>
          <a:srcRect b="5225" l="1896" r="14833" t="4955"/>
          <a:stretch/>
        </p:blipFill>
        <p:spPr>
          <a:xfrm>
            <a:off x="332532" y="691308"/>
            <a:ext cx="7634690" cy="54753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5" name="Google Shape;485;p27"/>
          <p:cNvPicPr preferRelativeResize="0"/>
          <p:nvPr/>
        </p:nvPicPr>
        <p:blipFill rotWithShape="1">
          <a:blip r:embed="rId5">
            <a:alphaModFix/>
          </a:blip>
          <a:srcRect b="0" l="0" r="0" t="0"/>
          <a:stretch/>
        </p:blipFill>
        <p:spPr>
          <a:xfrm rot="555491">
            <a:off x="6044015" y="346764"/>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6" name="Google Shape;486;p27"/>
          <p:cNvPicPr preferRelativeResize="0"/>
          <p:nvPr/>
        </p:nvPicPr>
        <p:blipFill rotWithShape="1">
          <a:blip r:embed="rId6">
            <a:alphaModFix/>
          </a:blip>
          <a:srcRect b="0" l="0" r="0" t="0"/>
          <a:stretch/>
        </p:blipFill>
        <p:spPr>
          <a:xfrm>
            <a:off x="7899093" y="2465847"/>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7" name="Google Shape;487;p27"/>
          <p:cNvPicPr preferRelativeResize="0"/>
          <p:nvPr/>
        </p:nvPicPr>
        <p:blipFill rotWithShape="1">
          <a:blip r:embed="rId7">
            <a:alphaModFix/>
          </a:blip>
          <a:srcRect b="4322" l="16435" r="30093" t="33148"/>
          <a:stretch/>
        </p:blipFill>
        <p:spPr>
          <a:xfrm rot="421631">
            <a:off x="7987538" y="4904839"/>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A screenshot of a video game&#10;&#10;Description automatically generated" id="492" name="Google Shape;492;p28"/>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93" name="Google Shape;493;p28"/>
          <p:cNvPicPr preferRelativeResize="0"/>
          <p:nvPr/>
        </p:nvPicPr>
        <p:blipFill rotWithShape="1">
          <a:blip r:embed="rId4">
            <a:alphaModFix/>
          </a:blip>
          <a:srcRect b="0" l="0" r="0" t="0"/>
          <a:stretch/>
        </p:blipFill>
        <p:spPr>
          <a:xfrm>
            <a:off x="2242834" y="867054"/>
            <a:ext cx="7706332" cy="51238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94" name="Google Shape;494;p28"/>
          <p:cNvPicPr preferRelativeResize="0"/>
          <p:nvPr/>
        </p:nvPicPr>
        <p:blipFill rotWithShape="1">
          <a:blip r:embed="rId5">
            <a:alphaModFix/>
          </a:blip>
          <a:srcRect b="440" l="22775" r="719" t="23749"/>
          <a:stretch/>
        </p:blipFill>
        <p:spPr>
          <a:xfrm rot="-253667">
            <a:off x="370872" y="444843"/>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95" name="Google Shape;495;p28"/>
          <p:cNvPicPr preferRelativeResize="0"/>
          <p:nvPr/>
        </p:nvPicPr>
        <p:blipFill rotWithShape="1">
          <a:blip r:embed="rId6">
            <a:alphaModFix/>
          </a:blip>
          <a:srcRect b="4223" l="8938" r="12982" t="15100"/>
          <a:stretch/>
        </p:blipFill>
        <p:spPr>
          <a:xfrm>
            <a:off x="421181" y="3097427"/>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descr="A screenshot of a video game&#10;&#10;Description automatically generated" id="500" name="Google Shape;500;p29"/>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501" name="Google Shape;501;p29"/>
          <p:cNvPicPr preferRelativeResize="0"/>
          <p:nvPr/>
        </p:nvPicPr>
        <p:blipFill rotWithShape="1">
          <a:blip r:embed="rId4">
            <a:alphaModFix/>
          </a:blip>
          <a:srcRect b="10150" l="5197" r="2846" t="24384"/>
          <a:stretch/>
        </p:blipFill>
        <p:spPr>
          <a:xfrm>
            <a:off x="809803" y="387178"/>
            <a:ext cx="5444316" cy="582937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2" name="Google Shape;502;p29"/>
          <p:cNvPicPr preferRelativeResize="0"/>
          <p:nvPr/>
        </p:nvPicPr>
        <p:blipFill rotWithShape="1">
          <a:blip r:embed="rId5">
            <a:alphaModFix/>
          </a:blip>
          <a:srcRect b="0" l="0" r="0" t="0"/>
          <a:stretch/>
        </p:blipFill>
        <p:spPr>
          <a:xfrm rot="194297">
            <a:off x="9335631" y="209265"/>
            <a:ext cx="2330585" cy="35052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3" name="Google Shape;503;p29"/>
          <p:cNvPicPr preferRelativeResize="0"/>
          <p:nvPr/>
        </p:nvPicPr>
        <p:blipFill rotWithShape="1">
          <a:blip r:embed="rId6">
            <a:alphaModFix/>
          </a:blip>
          <a:srcRect b="0" l="0" r="0" t="0"/>
          <a:stretch/>
        </p:blipFill>
        <p:spPr>
          <a:xfrm rot="207387">
            <a:off x="5239437" y="3547221"/>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4" name="Google Shape;504;p29"/>
          <p:cNvPicPr preferRelativeResize="0"/>
          <p:nvPr/>
        </p:nvPicPr>
        <p:blipFill rotWithShape="1">
          <a:blip r:embed="rId7">
            <a:alphaModFix/>
          </a:blip>
          <a:srcRect b="3818" l="15834" r="36906" t="8166"/>
          <a:stretch/>
        </p:blipFill>
        <p:spPr>
          <a:xfrm rot="-417928">
            <a:off x="6070817" y="241771"/>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A cartoon character in the water&#10;&#10;Description automatically generated" id="108" name="Google Shape;108;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9" name="Google Shape;109;p3"/>
          <p:cNvSpPr/>
          <p:nvPr/>
        </p:nvSpPr>
        <p:spPr>
          <a:xfrm>
            <a:off x="587407" y="744783"/>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
          <p:cNvSpPr/>
          <p:nvPr/>
        </p:nvSpPr>
        <p:spPr>
          <a:xfrm>
            <a:off x="706872" y="984479"/>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3"/>
          <p:cNvSpPr/>
          <p:nvPr/>
        </p:nvSpPr>
        <p:spPr>
          <a:xfrm>
            <a:off x="706872" y="1268568"/>
            <a:ext cx="1445142" cy="3542188"/>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12" name="Google Shape;112;p3"/>
          <p:cNvSpPr txBox="1"/>
          <p:nvPr/>
        </p:nvSpPr>
        <p:spPr>
          <a:xfrm>
            <a:off x="912585" y="679965"/>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sp>
        <p:nvSpPr>
          <p:cNvPr id="113" name="Google Shape;113;p3"/>
          <p:cNvSpPr/>
          <p:nvPr/>
        </p:nvSpPr>
        <p:spPr>
          <a:xfrm rot="-1724993">
            <a:off x="10621" y="1182682"/>
            <a:ext cx="1478752" cy="60969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Pressure</a:t>
            </a:r>
            <a:endParaRPr/>
          </a:p>
        </p:txBody>
      </p:sp>
      <p:pic>
        <p:nvPicPr>
          <p:cNvPr descr="http://icons.iconarchive.com/icons/visualpharm/ios7v2/256/Hands-One-finger-icon.png" id="114" name="Google Shape;114;p3"/>
          <p:cNvPicPr preferRelativeResize="0"/>
          <p:nvPr/>
        </p:nvPicPr>
        <p:blipFill rotWithShape="1">
          <a:blip r:embed="rId4">
            <a:alphaModFix/>
          </a:blip>
          <a:srcRect b="0" l="0" r="0" t="0"/>
          <a:stretch/>
        </p:blipFill>
        <p:spPr>
          <a:xfrm>
            <a:off x="771657" y="4707718"/>
            <a:ext cx="1754285" cy="1754285"/>
          </a:xfrm>
          <a:prstGeom prst="rect">
            <a:avLst/>
          </a:prstGeom>
          <a:noFill/>
          <a:ln>
            <a:noFill/>
          </a:ln>
        </p:spPr>
      </p:pic>
      <p:sp>
        <p:nvSpPr>
          <p:cNvPr id="115" name="Google Shape;115;p3"/>
          <p:cNvSpPr/>
          <p:nvPr/>
        </p:nvSpPr>
        <p:spPr>
          <a:xfrm>
            <a:off x="2525942" y="333487"/>
            <a:ext cx="6232855" cy="3969572"/>
          </a:xfrm>
          <a:prstGeom prst="wedgeEllipseCallout">
            <a:avLst>
              <a:gd fmla="val 72459" name="adj1"/>
              <a:gd fmla="val 6014"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When the piston is forced </a:t>
            </a:r>
            <a:endParaRPr/>
          </a:p>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into the cylinder from an outside force, the contents of the cylinder become pressurized equal to the pressure being applied to the piston.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A screenshot of a video game&#10;&#10;Description automatically generated" id="510" name="Google Shape;510;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11" name="Google Shape;511;p30"/>
          <p:cNvSpPr/>
          <p:nvPr/>
        </p:nvSpPr>
        <p:spPr>
          <a:xfrm>
            <a:off x="4494882" y="1167788"/>
            <a:ext cx="6521985" cy="2048748"/>
          </a:xfrm>
          <a:prstGeom prst="wedgeRoundRectCallout">
            <a:avLst>
              <a:gd fmla="val -81193" name="adj1"/>
              <a:gd fmla="val 24150"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30"/>
          <p:cNvSpPr txBox="1"/>
          <p:nvPr/>
        </p:nvSpPr>
        <p:spPr>
          <a:xfrm>
            <a:off x="4808862" y="1284221"/>
            <a:ext cx="58941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Super-Lift Challenges requires the creative use of pistons and cylinders. They are the best tool for creating and controlling force.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artoon character in the water&#10;&#10;Description automatically generated" id="121" name="Google Shape;121;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2" name="Google Shape;122;p4"/>
          <p:cNvSpPr/>
          <p:nvPr/>
        </p:nvSpPr>
        <p:spPr>
          <a:xfrm>
            <a:off x="678570" y="1033203"/>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a:off x="798035" y="1272899"/>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p:nvPr/>
        </p:nvSpPr>
        <p:spPr>
          <a:xfrm>
            <a:off x="798035" y="1556988"/>
            <a:ext cx="1445142" cy="3542188"/>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25" name="Google Shape;125;p4"/>
          <p:cNvSpPr txBox="1"/>
          <p:nvPr/>
        </p:nvSpPr>
        <p:spPr>
          <a:xfrm>
            <a:off x="1059685" y="968385"/>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pic>
        <p:nvPicPr>
          <p:cNvPr descr="http://icons.iconarchive.com/icons/visualpharm/ios7v2/256/Hands-One-finger-icon.png" id="126" name="Google Shape;126;p4"/>
          <p:cNvPicPr preferRelativeResize="0"/>
          <p:nvPr/>
        </p:nvPicPr>
        <p:blipFill rotWithShape="1">
          <a:blip r:embed="rId4">
            <a:alphaModFix/>
          </a:blip>
          <a:srcRect b="0" l="0" r="0" t="0"/>
          <a:stretch/>
        </p:blipFill>
        <p:spPr>
          <a:xfrm>
            <a:off x="862820" y="4996138"/>
            <a:ext cx="1754285" cy="1754285"/>
          </a:xfrm>
          <a:prstGeom prst="rect">
            <a:avLst/>
          </a:prstGeom>
          <a:noFill/>
          <a:ln>
            <a:noFill/>
          </a:ln>
        </p:spPr>
      </p:pic>
      <p:sp>
        <p:nvSpPr>
          <p:cNvPr id="127" name="Google Shape;127;p4"/>
          <p:cNvSpPr/>
          <p:nvPr/>
        </p:nvSpPr>
        <p:spPr>
          <a:xfrm>
            <a:off x="2525942" y="333487"/>
            <a:ext cx="6232855" cy="3969572"/>
          </a:xfrm>
          <a:prstGeom prst="wedgeEllipseCallout">
            <a:avLst>
              <a:gd fmla="val 67861" name="adj1"/>
              <a:gd fmla="val 3951"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That pressure needs to go someplace and we harness that pressure to move, lift or pull a working load.</a:t>
            </a:r>
            <a:endParaRPr/>
          </a:p>
        </p:txBody>
      </p:sp>
      <p:sp>
        <p:nvSpPr>
          <p:cNvPr id="128" name="Google Shape;128;p4"/>
          <p:cNvSpPr/>
          <p:nvPr/>
        </p:nvSpPr>
        <p:spPr>
          <a:xfrm rot="-5400000">
            <a:off x="1855453" y="932177"/>
            <a:ext cx="486132" cy="195310"/>
          </a:xfrm>
          <a:prstGeom prst="rect">
            <a:avLst/>
          </a:prstGeom>
          <a:solidFill>
            <a:schemeClr val="lt1"/>
          </a:solidFill>
          <a:ln cap="flat" cmpd="sng" w="381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
          <p:cNvSpPr/>
          <p:nvPr/>
        </p:nvSpPr>
        <p:spPr>
          <a:xfrm rot="-5400000">
            <a:off x="1647715" y="349803"/>
            <a:ext cx="890307" cy="450338"/>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encrypted-tbn0.gstatic.com/images?q=tbn:ANd9GcT6HG69u8_7SNDvF0CnhT3-ztwEBNlWWSGb0wN67BfaFhUueHqA" id="130" name="Google Shape;130;p4"/>
          <p:cNvPicPr preferRelativeResize="0"/>
          <p:nvPr/>
        </p:nvPicPr>
        <p:blipFill rotWithShape="1">
          <a:blip r:embed="rId5">
            <a:alphaModFix/>
          </a:blip>
          <a:srcRect b="0" l="0" r="0" t="0"/>
          <a:stretch/>
        </p:blipFill>
        <p:spPr>
          <a:xfrm rot="-5400000">
            <a:off x="1872138" y="411889"/>
            <a:ext cx="470517" cy="2969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A white frame with a cartoon character&#10;&#10;Description automatically generated with medium confidence" id="136" name="Google Shape;136;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File:Steam engine in action.gif" id="137" name="Google Shape;137;p5"/>
          <p:cNvPicPr preferRelativeResize="0"/>
          <p:nvPr/>
        </p:nvPicPr>
        <p:blipFill rotWithShape="1">
          <a:blip r:embed="rId4">
            <a:alphaModFix/>
          </a:blip>
          <a:srcRect b="0" l="0" r="0" t="0"/>
          <a:stretch/>
        </p:blipFill>
        <p:spPr>
          <a:xfrm>
            <a:off x="4355904" y="1892806"/>
            <a:ext cx="6000750" cy="3905251"/>
          </a:xfrm>
          <a:prstGeom prst="rect">
            <a:avLst/>
          </a:prstGeom>
          <a:noFill/>
          <a:ln>
            <a:noFill/>
          </a:ln>
        </p:spPr>
      </p:pic>
      <p:sp>
        <p:nvSpPr>
          <p:cNvPr id="138" name="Google Shape;138;p5"/>
          <p:cNvSpPr txBox="1"/>
          <p:nvPr/>
        </p:nvSpPr>
        <p:spPr>
          <a:xfrm>
            <a:off x="2640337" y="854570"/>
            <a:ext cx="924081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In complicated machines, that pressure can be used to drive a motor, run a generator, or move a locomotive.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A cartoon character with a white background&#10;&#10;Description automatically generated" id="144" name="Google Shape;144;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austincc.edu/mlt/phb/pictures/Syringe.jpg" id="145" name="Google Shape;145;p6"/>
          <p:cNvPicPr preferRelativeResize="0"/>
          <p:nvPr/>
        </p:nvPicPr>
        <p:blipFill rotWithShape="1">
          <a:blip r:embed="rId4">
            <a:alphaModFix/>
          </a:blip>
          <a:srcRect b="0" l="0" r="0" t="0"/>
          <a:stretch/>
        </p:blipFill>
        <p:spPr>
          <a:xfrm>
            <a:off x="471788" y="2594269"/>
            <a:ext cx="7450738" cy="2796858"/>
          </a:xfrm>
          <a:prstGeom prst="rect">
            <a:avLst/>
          </a:prstGeom>
          <a:noFill/>
          <a:ln>
            <a:noFill/>
          </a:ln>
        </p:spPr>
      </p:pic>
      <p:sp>
        <p:nvSpPr>
          <p:cNvPr id="146" name="Google Shape;146;p6"/>
          <p:cNvSpPr txBox="1"/>
          <p:nvPr/>
        </p:nvSpPr>
        <p:spPr>
          <a:xfrm>
            <a:off x="402069" y="744498"/>
            <a:ext cx="92409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In the Super Lift Challenge we use a standard medical syringe for our piston and cylinder because it has all the same parts.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cartoon character with a white background&#10;&#10;Description automatically generated" id="152" name="Google Shape;152;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3" name="Google Shape;153;p7"/>
          <p:cNvSpPr/>
          <p:nvPr/>
        </p:nvSpPr>
        <p:spPr>
          <a:xfrm>
            <a:off x="4577717" y="5403208"/>
            <a:ext cx="3035564" cy="49723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7"/>
          <p:cNvSpPr/>
          <p:nvPr/>
        </p:nvSpPr>
        <p:spPr>
          <a:xfrm>
            <a:off x="4406762" y="5906033"/>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55" name="Google Shape;155;p7"/>
          <p:cNvSpPr/>
          <p:nvPr/>
        </p:nvSpPr>
        <p:spPr>
          <a:xfrm rot="5400000">
            <a:off x="3549187" y="5105037"/>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56" name="Google Shape;156;p7"/>
          <p:cNvSpPr/>
          <p:nvPr/>
        </p:nvSpPr>
        <p:spPr>
          <a:xfrm rot="5400000">
            <a:off x="6806693" y="5105037"/>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pic>
        <p:nvPicPr>
          <p:cNvPr descr="http://www.clker.com/cliparts/D/a/B/m/D/F/faucet-hi.png" id="157" name="Google Shape;157;p7"/>
          <p:cNvPicPr preferRelativeResize="0"/>
          <p:nvPr/>
        </p:nvPicPr>
        <p:blipFill rotWithShape="1">
          <a:blip r:embed="rId4">
            <a:alphaModFix/>
          </a:blip>
          <a:srcRect b="0" l="0" r="0" t="0"/>
          <a:stretch/>
        </p:blipFill>
        <p:spPr>
          <a:xfrm>
            <a:off x="4355775" y="738558"/>
            <a:ext cx="2596503" cy="3060165"/>
          </a:xfrm>
          <a:prstGeom prst="rect">
            <a:avLst/>
          </a:prstGeom>
          <a:noFill/>
          <a:ln>
            <a:noFill/>
          </a:ln>
        </p:spPr>
      </p:pic>
      <p:sp>
        <p:nvSpPr>
          <p:cNvPr id="158" name="Google Shape;158;p7"/>
          <p:cNvSpPr/>
          <p:nvPr/>
        </p:nvSpPr>
        <p:spPr>
          <a:xfrm rot="-2471548">
            <a:off x="6430565" y="3231040"/>
            <a:ext cx="539460" cy="588780"/>
          </a:xfrm>
          <a:prstGeom prst="teardrop">
            <a:avLst>
              <a:gd fmla="val 10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7"/>
          <p:cNvSpPr/>
          <p:nvPr/>
        </p:nvSpPr>
        <p:spPr>
          <a:xfrm rot="-2471548">
            <a:off x="6430565" y="4157267"/>
            <a:ext cx="539460" cy="588780"/>
          </a:xfrm>
          <a:prstGeom prst="teardrop">
            <a:avLst>
              <a:gd fmla="val 10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7"/>
          <p:cNvSpPr txBox="1"/>
          <p:nvPr/>
        </p:nvSpPr>
        <p:spPr>
          <a:xfrm>
            <a:off x="7408940" y="847774"/>
            <a:ext cx="432639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For hydraulic fluid, we use standard tap water because is free, easy to get, is safe to use and it makes a very good hydraulic fluid.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A cartoon character with a white background&#10;&#10;Description automatically generated" id="166" name="Google Shape;16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7" name="Google Shape;167;p8"/>
          <p:cNvSpPr/>
          <p:nvPr/>
        </p:nvSpPr>
        <p:spPr>
          <a:xfrm>
            <a:off x="1787481" y="5483706"/>
            <a:ext cx="3035564" cy="49723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8"/>
          <p:cNvSpPr/>
          <p:nvPr/>
        </p:nvSpPr>
        <p:spPr>
          <a:xfrm rot="-5400000">
            <a:off x="940531" y="3168323"/>
            <a:ext cx="2804272" cy="860576"/>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169" name="Google Shape;169;p8"/>
          <p:cNvSpPr/>
          <p:nvPr/>
        </p:nvSpPr>
        <p:spPr>
          <a:xfrm rot="-5400000">
            <a:off x="1223097" y="3443403"/>
            <a:ext cx="2239139" cy="73670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8"/>
          <p:cNvSpPr/>
          <p:nvPr/>
        </p:nvSpPr>
        <p:spPr>
          <a:xfrm>
            <a:off x="1616526" y="5986531"/>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1" name="Google Shape;171;p8"/>
          <p:cNvSpPr/>
          <p:nvPr/>
        </p:nvSpPr>
        <p:spPr>
          <a:xfrm rot="5400000">
            <a:off x="758951" y="5185535"/>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2" name="Google Shape;172;p8"/>
          <p:cNvSpPr/>
          <p:nvPr/>
        </p:nvSpPr>
        <p:spPr>
          <a:xfrm rot="5400000">
            <a:off x="4016457" y="5185535"/>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3" name="Google Shape;173;p8"/>
          <p:cNvSpPr/>
          <p:nvPr/>
        </p:nvSpPr>
        <p:spPr>
          <a:xfrm rot="10800000">
            <a:off x="2173990" y="5000746"/>
            <a:ext cx="355107" cy="477367"/>
          </a:xfrm>
          <a:prstGeom prst="trapezoid">
            <a:avLst>
              <a:gd fmla="val 25000" name="adj"/>
            </a:avLst>
          </a:prstGeom>
          <a:solidFill>
            <a:schemeClr val="accent1"/>
          </a:solidFill>
          <a:ln cap="flat" cmpd="sng" w="381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8"/>
          <p:cNvSpPr/>
          <p:nvPr/>
        </p:nvSpPr>
        <p:spPr>
          <a:xfrm>
            <a:off x="1974314" y="721344"/>
            <a:ext cx="736706" cy="218390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8"/>
          <p:cNvSpPr txBox="1"/>
          <p:nvPr/>
        </p:nvSpPr>
        <p:spPr>
          <a:xfrm>
            <a:off x="3232854" y="1697868"/>
            <a:ext cx="639189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If you place a syringe into a cup of water and pull, you will fill the chamber up with water.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cartoon character on a white board&#10;&#10;Description automatically generated" id="181" name="Google Shape;181;p9"/>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182" name="Google Shape;182;p9"/>
          <p:cNvGrpSpPr/>
          <p:nvPr/>
        </p:nvGrpSpPr>
        <p:grpSpPr>
          <a:xfrm>
            <a:off x="1233398" y="1122969"/>
            <a:ext cx="4102443" cy="4481384"/>
            <a:chOff x="1169773" y="972065"/>
            <a:chExt cx="4102443" cy="4481384"/>
          </a:xfrm>
        </p:grpSpPr>
        <p:sp>
          <p:nvSpPr>
            <p:cNvPr id="183" name="Google Shape;183;p9"/>
            <p:cNvSpPr/>
            <p:nvPr/>
          </p:nvSpPr>
          <p:spPr>
            <a:xfrm>
              <a:off x="1169773" y="1062681"/>
              <a:ext cx="3385751" cy="424248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9"/>
            <p:cNvSpPr/>
            <p:nvPr/>
          </p:nvSpPr>
          <p:spPr>
            <a:xfrm>
              <a:off x="1293340" y="1210961"/>
              <a:ext cx="3439297" cy="3980935"/>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9"/>
            <p:cNvSpPr/>
            <p:nvPr/>
          </p:nvSpPr>
          <p:spPr>
            <a:xfrm>
              <a:off x="2454876" y="972065"/>
              <a:ext cx="2817340" cy="448138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 name="Google Shape;186;p9"/>
          <p:cNvSpPr/>
          <p:nvPr/>
        </p:nvSpPr>
        <p:spPr>
          <a:xfrm>
            <a:off x="931116" y="4806750"/>
            <a:ext cx="3035564" cy="1722268"/>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9"/>
          <p:cNvSpPr/>
          <p:nvPr/>
        </p:nvSpPr>
        <p:spPr>
          <a:xfrm>
            <a:off x="2454876" y="766119"/>
            <a:ext cx="6227805" cy="1087395"/>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188" name="Google Shape;188;p9"/>
          <p:cNvSpPr/>
          <p:nvPr/>
        </p:nvSpPr>
        <p:spPr>
          <a:xfrm>
            <a:off x="2629800" y="856734"/>
            <a:ext cx="3534032" cy="9308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9"/>
          <p:cNvSpPr/>
          <p:nvPr/>
        </p:nvSpPr>
        <p:spPr>
          <a:xfrm>
            <a:off x="6024329" y="856734"/>
            <a:ext cx="3583696" cy="922638"/>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9"/>
          <p:cNvSpPr/>
          <p:nvPr/>
        </p:nvSpPr>
        <p:spPr>
          <a:xfrm>
            <a:off x="760161" y="5309575"/>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1" name="Google Shape;191;p9"/>
          <p:cNvSpPr/>
          <p:nvPr/>
        </p:nvSpPr>
        <p:spPr>
          <a:xfrm rot="5400000">
            <a:off x="-97414" y="4508579"/>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2" name="Google Shape;192;p9"/>
          <p:cNvSpPr/>
          <p:nvPr/>
        </p:nvSpPr>
        <p:spPr>
          <a:xfrm rot="5400000">
            <a:off x="3160092" y="4508579"/>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3" name="Google Shape;193;p9"/>
          <p:cNvSpPr/>
          <p:nvPr/>
        </p:nvSpPr>
        <p:spPr>
          <a:xfrm>
            <a:off x="709174" y="5531518"/>
            <a:ext cx="3479448" cy="102931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4" name="Google Shape;194;p9"/>
          <p:cNvSpPr txBox="1"/>
          <p:nvPr/>
        </p:nvSpPr>
        <p:spPr>
          <a:xfrm>
            <a:off x="2948407" y="2092410"/>
            <a:ext cx="639189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When you press on the end of the syringe, you will force the water to go out.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2013-12-21T23:30:48Z</dcterms:created>
  <dc:creator>Victor Ciccarelli</dc:creator>
</cp:coreProperties>
</file>